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3" r:id="rId1"/>
    <p:sldMasterId id="2147484654" r:id="rId2"/>
    <p:sldMasterId id="2147484657" r:id="rId3"/>
  </p:sldMasterIdLst>
  <p:notesMasterIdLst>
    <p:notesMasterId r:id="rId19"/>
  </p:notesMasterIdLst>
  <p:handoutMasterIdLst>
    <p:handoutMasterId r:id="rId20"/>
  </p:handoutMasterIdLst>
  <p:sldIdLst>
    <p:sldId id="735" r:id="rId4"/>
    <p:sldId id="1418" r:id="rId5"/>
    <p:sldId id="1373" r:id="rId6"/>
    <p:sldId id="1411" r:id="rId7"/>
    <p:sldId id="1412" r:id="rId8"/>
    <p:sldId id="1421" r:id="rId9"/>
    <p:sldId id="1419" r:id="rId10"/>
    <p:sldId id="1420" r:id="rId11"/>
    <p:sldId id="1422" r:id="rId12"/>
    <p:sldId id="1414" r:id="rId13"/>
    <p:sldId id="1417" r:id="rId14"/>
    <p:sldId id="1424" r:id="rId15"/>
    <p:sldId id="1415" r:id="rId16"/>
    <p:sldId id="1416" r:id="rId17"/>
    <p:sldId id="1423" r:id="rId18"/>
  </p:sldIdLst>
  <p:sldSz cx="9906000" cy="6858000" type="A4"/>
  <p:notesSz cx="7010400" cy="9296400"/>
  <p:custDataLst>
    <p:tags r:id="rId21"/>
  </p:custData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8" userDrawn="1">
          <p15:clr>
            <a:srgbClr val="A4A3A4"/>
          </p15:clr>
        </p15:guide>
        <p15:guide id="18" pos="2304" userDrawn="1">
          <p15:clr>
            <a:srgbClr val="A4A3A4"/>
          </p15:clr>
        </p15:guide>
        <p15:guide id="19" orient="horz" pos="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Di Fiori" initials="VDF" lastIdx="7" clrIdx="0">
    <p:extLst/>
  </p:cmAuthor>
  <p:cmAuthor id="2" name="test" initials="t" lastIdx="9" clrIdx="1">
    <p:extLst/>
  </p:cmAuthor>
  <p:cmAuthor id="3" name="Santiago Rubio" initials="SR" lastIdx="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2E75B6"/>
    <a:srgbClr val="005DA4"/>
    <a:srgbClr val="4393D4"/>
    <a:srgbClr val="0091D1"/>
    <a:srgbClr val="005DA3"/>
    <a:srgbClr val="FF9999"/>
    <a:srgbClr val="00B0DA"/>
    <a:srgbClr val="0066FF"/>
    <a:srgbClr val="007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949" autoAdjust="0"/>
  </p:normalViewPr>
  <p:slideViewPr>
    <p:cSldViewPr snapToGrid="0">
      <p:cViewPr varScale="1">
        <p:scale>
          <a:sx n="69" d="100"/>
          <a:sy n="69" d="100"/>
        </p:scale>
        <p:origin x="1194" y="60"/>
      </p:cViewPr>
      <p:guideLst>
        <p:guide pos="408"/>
        <p:guide pos="2304"/>
        <p:guide orient="horz" pos="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848"/>
    </p:cViewPr>
  </p:sorterViewPr>
  <p:notesViewPr>
    <p:cSldViewPr snapToGrid="0">
      <p:cViewPr>
        <p:scale>
          <a:sx n="44" d="100"/>
          <a:sy n="44" d="100"/>
        </p:scale>
        <p:origin x="2791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42" y="3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201C-46D9-4353-8302-BD5CC9CF6308}" type="datetimeFigureOut">
              <a:rPr lang="es-AR" smtClean="0"/>
              <a:pPr/>
              <a:t>23/5/2017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42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8AE8-A065-4A12-9623-3DDF178B216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3841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3D97B7-64E0-4444-9EF4-4C3A72F28A24}" type="datetimeFigureOut">
              <a:rPr lang="es-AR" smtClean="0"/>
              <a:pPr/>
              <a:t>23/5/2017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AR" dirty="0"/>
              <a:t>Haga clic para modificar el estilo de texto del patrón</a:t>
            </a:r>
          </a:p>
          <a:p>
            <a:pPr lvl="1"/>
            <a:r>
              <a:rPr lang="es-AR" dirty="0"/>
              <a:t>Segundo nivel</a:t>
            </a:r>
          </a:p>
          <a:p>
            <a:pPr lvl="2"/>
            <a:r>
              <a:rPr lang="es-AR" dirty="0"/>
              <a:t>Tercer nivel</a:t>
            </a:r>
          </a:p>
          <a:p>
            <a:pPr lvl="3"/>
            <a:r>
              <a:rPr lang="es-AR" dirty="0"/>
              <a:t>Cuarto nivel</a:t>
            </a:r>
          </a:p>
          <a:p>
            <a:pPr lvl="4"/>
            <a:r>
              <a:rPr lang="es-AR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71DCE-B93F-490D-A800-8A077CC11982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1978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1125" indent="-111125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1200" dirty="0">
                <a:ea typeface="Argentina Negra Cursiva"/>
                <a:cs typeface="Argentina Negra Cursiva"/>
                <a:sym typeface="Argentina Negra Cursiva"/>
              </a:rPr>
              <a:t>Desde 2011 las exportaciones cayeron un 28% y la participación argentina en el comercio mundial alcanzó el mínimo de los últimos 10 años (de 0,45% en 2011 a 0,35% en 2015).</a:t>
            </a:r>
          </a:p>
          <a:p>
            <a:pPr marL="111125" indent="-111125">
              <a:spcAft>
                <a:spcPts val="600"/>
              </a:spcAft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1200" dirty="0"/>
              <a:t>Afectaron factores internos (retraso cambiario, trabas administrativas al comercio exterior y escasez de financiamiento) agravados por el desplome de </a:t>
            </a:r>
            <a:r>
              <a:rPr lang="es-AR" sz="1200" i="1" dirty="0" err="1"/>
              <a:t>commodities</a:t>
            </a:r>
            <a:r>
              <a:rPr lang="es-AR" sz="1200" dirty="0"/>
              <a:t>, menor crecimiento global e inestabilidad macro.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71DCE-B93F-490D-A800-8A077CC11982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3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Clases medias demandan: alimentos, manufacturas especializadas y servicios intensivos en conocimiento.</a:t>
            </a:r>
          </a:p>
          <a:p>
            <a:r>
              <a:rPr lang="es-AR" dirty="0"/>
              <a:t>8vo eje del PPN.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71DCE-B93F-490D-A800-8A077CC11982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0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Clases medias demandan: alimentos, manufacturas especializadas y servicios intensivos en conocimiento.</a:t>
            </a:r>
          </a:p>
          <a:p>
            <a:r>
              <a:rPr lang="es-AR" dirty="0"/>
              <a:t>8vo eje del PPN.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71DCE-B93F-490D-A800-8A077CC11982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27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Clases medias demandan: alimentos, manufacturas especializadas y servicios intensivos en conocimiento.</a:t>
            </a:r>
          </a:p>
          <a:p>
            <a:r>
              <a:rPr lang="es-AR" dirty="0"/>
              <a:t>8vo eje del PPN.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71DCE-B93F-490D-A800-8A077CC11982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5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Clases medias demandan: alimentos, manufacturas especializadas y servicios intensivos en conocimiento.</a:t>
            </a:r>
          </a:p>
          <a:p>
            <a:r>
              <a:rPr lang="es-AR" dirty="0"/>
              <a:t>8vo eje del PPN.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71DCE-B93F-490D-A800-8A077CC11982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0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54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121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4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55" y="147125"/>
            <a:ext cx="6410104" cy="446327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Haga clic para modificar el estilo de título del patrón</a:t>
            </a:r>
          </a:p>
        </p:txBody>
      </p: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7453311" y="646991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419E-BD42-4B03-AB1C-DA15A8371C28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9" y="6383052"/>
            <a:ext cx="1792318" cy="3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5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4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55" y="147125"/>
            <a:ext cx="6410104" cy="446327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Haga clic para modificar el estilo de título del patrón</a:t>
            </a:r>
          </a:p>
        </p:txBody>
      </p: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7453311" y="646991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419E-BD42-4B03-AB1C-DA15A8371C28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9" y="6383052"/>
            <a:ext cx="1792318" cy="3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07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4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55" y="147125"/>
            <a:ext cx="6410104" cy="446327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Haga clic para modificar el estilo de título del patrón</a:t>
            </a:r>
          </a:p>
        </p:txBody>
      </p:sp>
      <p:sp>
        <p:nvSpPr>
          <p:cNvPr id="5" name="Marcador de número de diapositiva 5"/>
          <p:cNvSpPr txBox="1">
            <a:spLocks/>
          </p:cNvSpPr>
          <p:nvPr userDrawn="1"/>
        </p:nvSpPr>
        <p:spPr>
          <a:xfrm>
            <a:off x="7453311" y="646991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B9419E-BD42-4B03-AB1C-DA15A8371C28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9" y="6383052"/>
            <a:ext cx="1792318" cy="3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5343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1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0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25" r:id="rId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think-cell Slide" r:id="rId5" imgW="421" imgH="420" progId="TCLayout.ActiveDocument.1">
                  <p:embed/>
                </p:oleObj>
              </mc:Choice>
              <mc:Fallback>
                <p:oleObj name="think-cell Slide" r:id="rId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21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think-cell Slide" r:id="rId6" imgW="421" imgH="420" progId="TCLayout.ActiveDocument.1">
                  <p:embed/>
                </p:oleObj>
              </mc:Choice>
              <mc:Fallback>
                <p:oleObj name="think-cell Slide" r:id="rId6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70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slideLayout" Target="../slideLayouts/slideLayout3.xml"/><Relationship Id="rId38" Type="http://schemas.openxmlformats.org/officeDocument/2006/relationships/image" Target="../media/image5.emf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1" Type="http://schemas.openxmlformats.org/officeDocument/2006/relationships/vmlDrawing" Target="../drawings/vmlDrawing7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oleObject" Target="../embeddings/oleObject8.bin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1.emf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6.emf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oleObject" Target="../embeddings/oleObject10.bin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vmlDrawing" Target="../drawings/vmlDrawing8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.emf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oleObject" Target="../embeddings/oleObject9.bin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3" Type="http://schemas.openxmlformats.org/officeDocument/2006/relationships/tags" Target="../tags/tag6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7.emf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vmlDrawing" Target="../drawings/vmlDrawing9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oleObject" Target="../embeddings/oleObject12.bin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1.emf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0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image" Target="../media/image9.emf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image" Target="../media/image1.emf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oleObject" Target="../embeddings/oleObject15.bin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29" y="2306457"/>
            <a:ext cx="6187138" cy="13744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3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>
            <a:stCxn id="45" idx="4"/>
          </p:cNvCxnSpPr>
          <p:nvPr/>
        </p:nvCxnSpPr>
        <p:spPr>
          <a:xfrm>
            <a:off x="858697" y="1396713"/>
            <a:ext cx="13855" cy="15249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8 CuadroTexto"/>
          <p:cNvSpPr txBox="1"/>
          <p:nvPr/>
        </p:nvSpPr>
        <p:spPr>
          <a:xfrm>
            <a:off x="131974" y="2974562"/>
            <a:ext cx="6213808" cy="2808340"/>
          </a:xfrm>
          <a:prstGeom prst="rect">
            <a:avLst/>
          </a:prstGeom>
          <a:gradFill flip="none" rotWithShape="1">
            <a:gsLst>
              <a:gs pos="20000">
                <a:schemeClr val="bg2"/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</p:spPr>
        <p:txBody>
          <a:bodyPr wrap="square" rIns="0" rtlCol="0">
            <a:noAutofit/>
          </a:bodyPr>
          <a:lstStyle/>
          <a:p>
            <a:pPr algn="ctr">
              <a:spcAft>
                <a:spcPts val="277"/>
              </a:spcAft>
            </a:pPr>
            <a:r>
              <a:rPr lang="es-ES" sz="1200" b="1" dirty="0"/>
              <a:t>OFERTA</a:t>
            </a:r>
          </a:p>
        </p:txBody>
      </p:sp>
      <p:sp>
        <p:nvSpPr>
          <p:cNvPr id="37" name="8 CuadroTexto"/>
          <p:cNvSpPr txBox="1"/>
          <p:nvPr/>
        </p:nvSpPr>
        <p:spPr>
          <a:xfrm>
            <a:off x="6402580" y="2985624"/>
            <a:ext cx="3189928" cy="280834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8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</p:spPr>
        <p:txBody>
          <a:bodyPr wrap="square" rIns="0" rtlCol="0">
            <a:noAutofit/>
          </a:bodyPr>
          <a:lstStyle/>
          <a:p>
            <a:pPr algn="ctr">
              <a:spcAft>
                <a:spcPts val="277"/>
              </a:spcAft>
            </a:pPr>
            <a:r>
              <a:rPr lang="es-ES" sz="1200" b="1" dirty="0"/>
              <a:t>DEMANDA</a:t>
            </a:r>
          </a:p>
        </p:txBody>
      </p:sp>
      <p:sp>
        <p:nvSpPr>
          <p:cNvPr id="28" name="8 CuadroTexto"/>
          <p:cNvSpPr txBox="1"/>
          <p:nvPr/>
        </p:nvSpPr>
        <p:spPr>
          <a:xfrm>
            <a:off x="3462251" y="4445191"/>
            <a:ext cx="890164" cy="1416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Facilitación.</a:t>
            </a:r>
          </a:p>
          <a:p>
            <a:r>
              <a:rPr lang="es-ES" sz="1050" dirty="0"/>
              <a:t>Trabajo con atención al contribuyente.</a:t>
            </a:r>
          </a:p>
        </p:txBody>
      </p:sp>
      <p:sp>
        <p:nvSpPr>
          <p:cNvPr id="27" name="8 CuadroTexto"/>
          <p:cNvSpPr txBox="1"/>
          <p:nvPr/>
        </p:nvSpPr>
        <p:spPr>
          <a:xfrm>
            <a:off x="2438659" y="4445191"/>
            <a:ext cx="940042" cy="1416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Promoción de regímenes especiales.</a:t>
            </a:r>
          </a:p>
          <a:p>
            <a:r>
              <a:rPr lang="es-ES" sz="1050" dirty="0"/>
              <a:t>Promoción del Exporta Fácil.</a:t>
            </a:r>
          </a:p>
          <a:p>
            <a:r>
              <a:rPr lang="es-ES" sz="1050" dirty="0"/>
              <a:t>Prefactibilidad nuevas zonas francas.</a:t>
            </a:r>
          </a:p>
        </p:txBody>
      </p:sp>
      <p:sp>
        <p:nvSpPr>
          <p:cNvPr id="26" name="8 CuadroTexto"/>
          <p:cNvSpPr txBox="1"/>
          <p:nvPr/>
        </p:nvSpPr>
        <p:spPr>
          <a:xfrm>
            <a:off x="1413677" y="4445190"/>
            <a:ext cx="945372" cy="1416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Trabajo con INTI para </a:t>
            </a:r>
            <a:r>
              <a:rPr lang="es-ES" sz="1050" dirty="0" err="1"/>
              <a:t>certi-ficar</a:t>
            </a:r>
            <a:r>
              <a:rPr lang="es-ES" sz="1050" dirty="0"/>
              <a:t> calidad y procesos.</a:t>
            </a:r>
          </a:p>
          <a:p>
            <a:r>
              <a:rPr lang="es-ES" sz="1050" dirty="0"/>
              <a:t>Impulsar eje exportaciones en Plan Calidad Argentina.</a:t>
            </a:r>
          </a:p>
          <a:p>
            <a:endParaRPr lang="es-ES" sz="1050" dirty="0"/>
          </a:p>
        </p:txBody>
      </p:sp>
      <p:sp>
        <p:nvSpPr>
          <p:cNvPr id="24" name="8 CuadroTexto"/>
          <p:cNvSpPr txBox="1"/>
          <p:nvPr/>
        </p:nvSpPr>
        <p:spPr>
          <a:xfrm>
            <a:off x="228639" y="4445191"/>
            <a:ext cx="1106369" cy="14166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/>
          <a:p>
            <a:pPr>
              <a:spcAft>
                <a:spcPts val="277"/>
              </a:spcAft>
            </a:pPr>
            <a:r>
              <a:rPr lang="es-ES" sz="1050" dirty="0"/>
              <a:t>Formación técnica y de gestión.</a:t>
            </a:r>
          </a:p>
          <a:p>
            <a:pPr>
              <a:spcAft>
                <a:spcPts val="277"/>
              </a:spcAft>
            </a:pPr>
            <a:r>
              <a:rPr lang="es-ES" sz="1050" dirty="0"/>
              <a:t>Contenido virtual (Academia PyME) y presencial.</a:t>
            </a:r>
          </a:p>
          <a:p>
            <a:pPr>
              <a:spcAft>
                <a:spcPts val="277"/>
              </a:spcAft>
            </a:pPr>
            <a:r>
              <a:rPr lang="es-ES" sz="1050" dirty="0"/>
              <a:t>Articulación con sector académico.</a:t>
            </a:r>
          </a:p>
        </p:txBody>
      </p:sp>
      <p:sp>
        <p:nvSpPr>
          <p:cNvPr id="66" name="Shape 173"/>
          <p:cNvSpPr txBox="1"/>
          <p:nvPr/>
        </p:nvSpPr>
        <p:spPr>
          <a:xfrm>
            <a:off x="426810" y="0"/>
            <a:ext cx="9285225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Cambio de paradigma:</a:t>
            </a:r>
          </a:p>
          <a:p>
            <a:r>
              <a:rPr lang="es-AR" sz="2000" b="1" dirty="0">
                <a:solidFill>
                  <a:schemeClr val="bg1"/>
                </a:solidFill>
              </a:rPr>
              <a:t>Esquema de trabajo integral para el desarrollo de PyMEs exportadoras</a:t>
            </a:r>
          </a:p>
        </p:txBody>
      </p:sp>
      <p:sp>
        <p:nvSpPr>
          <p:cNvPr id="4" name="Chevron 71"/>
          <p:cNvSpPr/>
          <p:nvPr/>
        </p:nvSpPr>
        <p:spPr>
          <a:xfrm rot="5400000">
            <a:off x="467904" y="1708496"/>
            <a:ext cx="809300" cy="1287826"/>
          </a:xfrm>
          <a:prstGeom prst="chevron">
            <a:avLst>
              <a:gd name="adj" fmla="val 194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DIAGNÓSTICO y PLAN de ACCIÓN</a:t>
            </a:r>
          </a:p>
        </p:txBody>
      </p:sp>
      <p:sp>
        <p:nvSpPr>
          <p:cNvPr id="5" name="Pentagon 78"/>
          <p:cNvSpPr/>
          <p:nvPr/>
        </p:nvSpPr>
        <p:spPr>
          <a:xfrm rot="5400000">
            <a:off x="599956" y="1155945"/>
            <a:ext cx="545193" cy="1287826"/>
          </a:xfrm>
          <a:prstGeom prst="homePlate">
            <a:avLst>
              <a:gd name="adj" fmla="val 2795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Ins="0" rtlCol="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TARGET Y RECLUTAMIENTO</a:t>
            </a:r>
          </a:p>
        </p:txBody>
      </p:sp>
      <p:sp>
        <p:nvSpPr>
          <p:cNvPr id="6" name="Cylinder 5"/>
          <p:cNvSpPr/>
          <p:nvPr/>
        </p:nvSpPr>
        <p:spPr>
          <a:xfrm rot="5400000">
            <a:off x="481073" y="3472665"/>
            <a:ext cx="609600" cy="1307799"/>
          </a:xfrm>
          <a:prstGeom prst="can">
            <a:avLst>
              <a:gd name="adj" fmla="val 34091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/>
              <a:t>Desarrollo de cultura exportadora</a:t>
            </a:r>
            <a:endParaRPr lang="en-US" sz="1200" b="1" dirty="0"/>
          </a:p>
        </p:txBody>
      </p:sp>
      <p:sp>
        <p:nvSpPr>
          <p:cNvPr id="8" name="Cylinder 7"/>
          <p:cNvSpPr/>
          <p:nvPr/>
        </p:nvSpPr>
        <p:spPr>
          <a:xfrm rot="5400000">
            <a:off x="1595215" y="3561558"/>
            <a:ext cx="609600" cy="1130014"/>
          </a:xfrm>
          <a:prstGeom prst="can">
            <a:avLst>
              <a:gd name="adj" fmla="val 34091"/>
            </a:avLst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>
                <a:solidFill>
                  <a:schemeClr val="bg1"/>
                </a:solidFill>
              </a:rPr>
              <a:t>Requisitos Técnicos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Cylinder 8"/>
          <p:cNvSpPr/>
          <p:nvPr/>
        </p:nvSpPr>
        <p:spPr>
          <a:xfrm rot="5400000">
            <a:off x="2617686" y="3559048"/>
            <a:ext cx="609600" cy="1135035"/>
          </a:xfrm>
          <a:prstGeom prst="can">
            <a:avLst>
              <a:gd name="adj" fmla="val 34091"/>
            </a:avLst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>
                <a:solidFill>
                  <a:schemeClr val="bg1"/>
                </a:solidFill>
              </a:rPr>
              <a:t>Facilitación de Comercio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Cylinder 15"/>
          <p:cNvSpPr/>
          <p:nvPr/>
        </p:nvSpPr>
        <p:spPr>
          <a:xfrm rot="5400000">
            <a:off x="3606939" y="3593521"/>
            <a:ext cx="609600" cy="1066075"/>
          </a:xfrm>
          <a:prstGeom prst="can">
            <a:avLst>
              <a:gd name="adj" fmla="val 34091"/>
            </a:avLst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>
                <a:solidFill>
                  <a:schemeClr val="bg1"/>
                </a:solidFill>
              </a:rPr>
              <a:t>Incentivos Fiscales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Cylinder 9"/>
          <p:cNvSpPr/>
          <p:nvPr/>
        </p:nvSpPr>
        <p:spPr>
          <a:xfrm rot="5400000">
            <a:off x="4567543" y="3593527"/>
            <a:ext cx="609600" cy="1066075"/>
          </a:xfrm>
          <a:prstGeom prst="can">
            <a:avLst>
              <a:gd name="adj" fmla="val 34091"/>
            </a:avLst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>
                <a:solidFill>
                  <a:schemeClr val="bg1"/>
                </a:solidFill>
              </a:rPr>
              <a:t>Finan-</a:t>
            </a:r>
            <a:r>
              <a:rPr lang="es-AR" sz="1200" b="1" dirty="0" err="1">
                <a:solidFill>
                  <a:schemeClr val="bg1"/>
                </a:solidFill>
              </a:rPr>
              <a:t>ciamiento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Cylinder 10"/>
          <p:cNvSpPr/>
          <p:nvPr/>
        </p:nvSpPr>
        <p:spPr>
          <a:xfrm rot="5400000">
            <a:off x="5568364" y="3546138"/>
            <a:ext cx="609600" cy="1160853"/>
          </a:xfrm>
          <a:prstGeom prst="can">
            <a:avLst>
              <a:gd name="adj" fmla="val 34091"/>
            </a:avLst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 err="1">
                <a:solidFill>
                  <a:schemeClr val="bg1"/>
                </a:solidFill>
              </a:rPr>
              <a:t>Infraestruc</a:t>
            </a:r>
            <a:r>
              <a:rPr lang="es-AR" sz="1200" b="1" dirty="0">
                <a:solidFill>
                  <a:schemeClr val="bg1"/>
                </a:solidFill>
              </a:rPr>
              <a:t>-tura de transporte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Cylinder 11"/>
          <p:cNvSpPr/>
          <p:nvPr/>
        </p:nvSpPr>
        <p:spPr>
          <a:xfrm rot="5400000">
            <a:off x="6572653" y="3593966"/>
            <a:ext cx="609600" cy="1065194"/>
          </a:xfrm>
          <a:prstGeom prst="can">
            <a:avLst>
              <a:gd name="adj" fmla="val 34091"/>
            </a:avLst>
          </a:prstGeom>
          <a:solidFill>
            <a:srgbClr val="66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>
                <a:solidFill>
                  <a:schemeClr val="bg1"/>
                </a:solidFill>
              </a:rPr>
              <a:t>Negocia-</a:t>
            </a:r>
            <a:r>
              <a:rPr lang="es-AR" sz="1200" b="1" dirty="0" err="1">
                <a:solidFill>
                  <a:schemeClr val="bg1"/>
                </a:solidFill>
              </a:rPr>
              <a:t>ciones</a:t>
            </a:r>
            <a:r>
              <a:rPr lang="es-AR" sz="1200" b="1" dirty="0">
                <a:solidFill>
                  <a:schemeClr val="bg1"/>
                </a:solidFill>
              </a:rPr>
              <a:t> </a:t>
            </a:r>
            <a:r>
              <a:rPr lang="es-AR" sz="1200" b="1" dirty="0" err="1">
                <a:solidFill>
                  <a:schemeClr val="bg1"/>
                </a:solidFill>
              </a:rPr>
              <a:t>Internac</a:t>
            </a:r>
            <a:r>
              <a:rPr lang="es-AR" sz="1200" b="1" dirty="0">
                <a:solidFill>
                  <a:schemeClr val="bg1"/>
                </a:solidFill>
              </a:rPr>
              <a:t>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446" y="3233768"/>
            <a:ext cx="2096676" cy="2236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AR" sz="1200" dirty="0">
                <a:solidFill>
                  <a:schemeClr val="bg1"/>
                </a:solidFill>
              </a:rPr>
              <a:t>NO EXPORTAN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4968" y="3233769"/>
            <a:ext cx="3990814" cy="2236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>
                <a:solidFill>
                  <a:schemeClr val="bg1"/>
                </a:solidFill>
              </a:rPr>
              <a:t>EXPORTADORAS OCASIONALES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9628" y="3234304"/>
            <a:ext cx="3030469" cy="2231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>
                <a:solidFill>
                  <a:schemeClr val="bg1"/>
                </a:solidFill>
              </a:rPr>
              <a:t>EXPORTADORAS CONSTANTES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8 CuadroTexto"/>
          <p:cNvSpPr txBox="1"/>
          <p:nvPr/>
        </p:nvSpPr>
        <p:spPr>
          <a:xfrm>
            <a:off x="1516466" y="2026712"/>
            <a:ext cx="3567447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277"/>
              </a:spcAft>
            </a:pPr>
            <a:r>
              <a:rPr lang="es-ES" sz="1200" dirty="0"/>
              <a:t>Analizar la relevancia, valor agregado y competitividad del sub-sector e identificar fortalezas y debilidades.</a:t>
            </a:r>
          </a:p>
        </p:txBody>
      </p:sp>
      <p:sp>
        <p:nvSpPr>
          <p:cNvPr id="23" name="8 CuadroTexto"/>
          <p:cNvSpPr txBox="1"/>
          <p:nvPr/>
        </p:nvSpPr>
        <p:spPr>
          <a:xfrm>
            <a:off x="1624484" y="1484228"/>
            <a:ext cx="378089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s-AR" sz="1200" dirty="0"/>
              <a:t>Identificar sectores estratégicos, detectar oportunidades producto/mercado y reclutar empresas.</a:t>
            </a:r>
          </a:p>
        </p:txBody>
      </p:sp>
      <p:sp>
        <p:nvSpPr>
          <p:cNvPr id="32" name="8 CuadroTexto"/>
          <p:cNvSpPr txBox="1"/>
          <p:nvPr/>
        </p:nvSpPr>
        <p:spPr>
          <a:xfrm>
            <a:off x="4418943" y="4445190"/>
            <a:ext cx="873794" cy="1416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Promoción de líneas de crédito del BICE y otros organismos de </a:t>
            </a:r>
            <a:r>
              <a:rPr lang="es-ES" sz="1050" dirty="0" err="1"/>
              <a:t>financiamien-to</a:t>
            </a:r>
            <a:r>
              <a:rPr lang="es-ES" sz="1050" dirty="0"/>
              <a:t>.</a:t>
            </a:r>
          </a:p>
          <a:p>
            <a:endParaRPr lang="es-ES" sz="1050" dirty="0"/>
          </a:p>
        </p:txBody>
      </p:sp>
      <p:sp>
        <p:nvSpPr>
          <p:cNvPr id="33" name="8 CuadroTexto"/>
          <p:cNvSpPr txBox="1"/>
          <p:nvPr/>
        </p:nvSpPr>
        <p:spPr>
          <a:xfrm rot="5400000">
            <a:off x="1129197" y="2570864"/>
            <a:ext cx="267174" cy="2096676"/>
          </a:xfrm>
          <a:prstGeom prst="homePlate">
            <a:avLst>
              <a:gd name="adj" fmla="val 20101"/>
            </a:avLst>
          </a:prstGeom>
          <a:solidFill>
            <a:schemeClr val="bg1">
              <a:lumMod val="65000"/>
            </a:schemeClr>
          </a:solidFill>
        </p:spPr>
        <p:txBody>
          <a:bodyPr vert="vert270" wrap="square" lIns="0" rIns="0" rtlCol="0" anchor="ctr">
            <a:noAutofit/>
          </a:bodyPr>
          <a:lstStyle/>
          <a:p>
            <a:pPr algn="ctr">
              <a:spcAft>
                <a:spcPts val="277"/>
              </a:spcAft>
            </a:pPr>
            <a:r>
              <a:rPr lang="es-ES" sz="1200" dirty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4" name="8 CuadroTexto"/>
          <p:cNvSpPr txBox="1"/>
          <p:nvPr/>
        </p:nvSpPr>
        <p:spPr>
          <a:xfrm rot="5400000">
            <a:off x="4218709" y="1625719"/>
            <a:ext cx="267175" cy="3986969"/>
          </a:xfrm>
          <a:prstGeom prst="homePlate">
            <a:avLst>
              <a:gd name="adj" fmla="val 20101"/>
            </a:avLst>
          </a:prstGeom>
          <a:solidFill>
            <a:schemeClr val="bg1">
              <a:lumMod val="65000"/>
            </a:schemeClr>
          </a:solidFill>
        </p:spPr>
        <p:txBody>
          <a:bodyPr vert="vert270" wrap="square" lIns="0" rIns="0" rtlCol="0" anchor="ctr">
            <a:noAutofit/>
          </a:bodyPr>
          <a:lstStyle/>
          <a:p>
            <a:pPr algn="ctr">
              <a:spcAft>
                <a:spcPts val="277"/>
              </a:spcAft>
            </a:pPr>
            <a:r>
              <a:rPr lang="es-ES" sz="1200" dirty="0">
                <a:solidFill>
                  <a:schemeClr val="bg1"/>
                </a:solidFill>
              </a:rPr>
              <a:t>AMBIENTE EXPORTADOR</a:t>
            </a:r>
          </a:p>
        </p:txBody>
      </p:sp>
      <p:sp>
        <p:nvSpPr>
          <p:cNvPr id="35" name="8 CuadroTexto"/>
          <p:cNvSpPr txBox="1"/>
          <p:nvPr/>
        </p:nvSpPr>
        <p:spPr>
          <a:xfrm rot="5400000">
            <a:off x="7771276" y="2103968"/>
            <a:ext cx="267174" cy="3030468"/>
          </a:xfrm>
          <a:prstGeom prst="homePlate">
            <a:avLst>
              <a:gd name="adj" fmla="val 20101"/>
            </a:avLst>
          </a:prstGeom>
          <a:solidFill>
            <a:schemeClr val="bg1">
              <a:lumMod val="65000"/>
            </a:schemeClr>
          </a:solidFill>
        </p:spPr>
        <p:txBody>
          <a:bodyPr vert="vert270" wrap="square" lIns="0" rIns="0" rtlCol="0" anchor="ctr">
            <a:noAutofit/>
          </a:bodyPr>
          <a:lstStyle/>
          <a:p>
            <a:pPr algn="ctr">
              <a:spcAft>
                <a:spcPts val="277"/>
              </a:spcAft>
            </a:pPr>
            <a:r>
              <a:rPr lang="es-ES" sz="1200" dirty="0">
                <a:solidFill>
                  <a:schemeClr val="bg1"/>
                </a:solidFill>
              </a:rPr>
              <a:t>PROMOCIÓN</a:t>
            </a:r>
          </a:p>
        </p:txBody>
      </p:sp>
      <p:sp>
        <p:nvSpPr>
          <p:cNvPr id="39" name="8 CuadroTexto"/>
          <p:cNvSpPr txBox="1"/>
          <p:nvPr/>
        </p:nvSpPr>
        <p:spPr>
          <a:xfrm>
            <a:off x="5359265" y="4445190"/>
            <a:ext cx="986516" cy="1416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Relevar cuellos de botella físicos o de normativa para la exportación.</a:t>
            </a:r>
          </a:p>
        </p:txBody>
      </p:sp>
      <p:sp>
        <p:nvSpPr>
          <p:cNvPr id="40" name="8 CuadroTexto"/>
          <p:cNvSpPr txBox="1"/>
          <p:nvPr/>
        </p:nvSpPr>
        <p:spPr>
          <a:xfrm>
            <a:off x="7386476" y="4445190"/>
            <a:ext cx="986516" cy="1416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Mayor accesibilidad a la información.</a:t>
            </a:r>
          </a:p>
          <a:p>
            <a:r>
              <a:rPr lang="es-ES" sz="1050" dirty="0"/>
              <a:t>Plataforma de inteligencia comercial.</a:t>
            </a:r>
          </a:p>
        </p:txBody>
      </p:sp>
      <p:sp>
        <p:nvSpPr>
          <p:cNvPr id="41" name="8 CuadroTexto"/>
          <p:cNvSpPr txBox="1"/>
          <p:nvPr/>
        </p:nvSpPr>
        <p:spPr>
          <a:xfrm>
            <a:off x="6419867" y="4445190"/>
            <a:ext cx="900285" cy="1416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Definición de productos y  mercados estratégicos.</a:t>
            </a:r>
          </a:p>
        </p:txBody>
      </p:sp>
      <p:sp>
        <p:nvSpPr>
          <p:cNvPr id="42" name="8 CuadroTexto"/>
          <p:cNvSpPr txBox="1"/>
          <p:nvPr/>
        </p:nvSpPr>
        <p:spPr>
          <a:xfrm>
            <a:off x="8438229" y="4445190"/>
            <a:ext cx="943768" cy="1416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36000" rIns="36000" rtlCol="0">
            <a:noAutofit/>
          </a:bodyPr>
          <a:lstStyle>
            <a:defPPr>
              <a:defRPr lang="es-AR"/>
            </a:defPPr>
            <a:lvl1pPr>
              <a:spcAft>
                <a:spcPts val="277"/>
              </a:spcAft>
              <a:defRPr sz="1200"/>
            </a:lvl1pPr>
          </a:lstStyle>
          <a:p>
            <a:r>
              <a:rPr lang="es-ES" sz="1050" dirty="0"/>
              <a:t>Oferta exportable + e-</a:t>
            </a:r>
            <a:r>
              <a:rPr lang="es-ES" sz="1050" dirty="0" err="1"/>
              <a:t>commerce</a:t>
            </a:r>
            <a:r>
              <a:rPr lang="es-ES" sz="1050" dirty="0"/>
              <a:t>.</a:t>
            </a:r>
          </a:p>
          <a:p>
            <a:r>
              <a:rPr lang="es-ES" sz="1050" dirty="0"/>
              <a:t>40 rondas de negocios, 23 misiones y 99 ferias </a:t>
            </a:r>
            <a:r>
              <a:rPr lang="es-ES" sz="1050" dirty="0" err="1"/>
              <a:t>internac</a:t>
            </a:r>
            <a:r>
              <a:rPr lang="es-ES" sz="1050" dirty="0"/>
              <a:t>.</a:t>
            </a:r>
          </a:p>
        </p:txBody>
      </p:sp>
      <p:sp>
        <p:nvSpPr>
          <p:cNvPr id="45" name="Oval 44"/>
          <p:cNvSpPr/>
          <p:nvPr/>
        </p:nvSpPr>
        <p:spPr>
          <a:xfrm>
            <a:off x="398469" y="800362"/>
            <a:ext cx="920456" cy="5963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AR" sz="1050" dirty="0">
                <a:solidFill>
                  <a:schemeClr val="tx1"/>
                </a:solidFill>
              </a:rPr>
              <a:t>PyMEs de mayor valor agregado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1" name="Connector: Elbow 50"/>
          <p:cNvCxnSpPr>
            <a:stCxn id="4" idx="3"/>
            <a:endCxn id="18" idx="0"/>
          </p:cNvCxnSpPr>
          <p:nvPr/>
        </p:nvCxnSpPr>
        <p:spPr>
          <a:xfrm rot="16200000" flipH="1">
            <a:off x="829315" y="2800298"/>
            <a:ext cx="476709" cy="39023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/>
          <p:cNvCxnSpPr>
            <a:cxnSpLocks/>
            <a:stCxn id="4" idx="3"/>
            <a:endCxn id="19" idx="0"/>
          </p:cNvCxnSpPr>
          <p:nvPr/>
        </p:nvCxnSpPr>
        <p:spPr>
          <a:xfrm rot="16200000" flipH="1">
            <a:off x="2373109" y="1256503"/>
            <a:ext cx="476710" cy="347782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/>
          <p:cNvCxnSpPr>
            <a:cxnSpLocks/>
            <a:stCxn id="4" idx="3"/>
            <a:endCxn id="20" idx="0"/>
          </p:cNvCxnSpPr>
          <p:nvPr/>
        </p:nvCxnSpPr>
        <p:spPr>
          <a:xfrm rot="16200000" flipH="1">
            <a:off x="4150086" y="-520474"/>
            <a:ext cx="477245" cy="70323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/>
          <p:cNvSpPr/>
          <p:nvPr/>
        </p:nvSpPr>
        <p:spPr>
          <a:xfrm rot="5400000">
            <a:off x="7575173" y="3544872"/>
            <a:ext cx="609600" cy="1163381"/>
          </a:xfrm>
          <a:prstGeom prst="can">
            <a:avLst>
              <a:gd name="adj" fmla="val 34091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/>
              <a:t>Inteligencia Comercial</a:t>
            </a:r>
            <a:endParaRPr lang="en-US" sz="1200" b="1" dirty="0"/>
          </a:p>
        </p:txBody>
      </p:sp>
      <p:sp>
        <p:nvSpPr>
          <p:cNvPr id="13" name="Cylinder 12"/>
          <p:cNvSpPr/>
          <p:nvPr/>
        </p:nvSpPr>
        <p:spPr>
          <a:xfrm rot="5400000">
            <a:off x="8606674" y="3562518"/>
            <a:ext cx="609600" cy="1128086"/>
          </a:xfrm>
          <a:prstGeom prst="can">
            <a:avLst>
              <a:gd name="adj" fmla="val 34091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sz="1200" b="1" dirty="0"/>
              <a:t>Promoción Comercial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8116140" y="2567572"/>
            <a:ext cx="249908" cy="1662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7864461" y="2544340"/>
            <a:ext cx="2369127" cy="185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</a:rPr>
              <a:t>Recursos AAICI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8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2"/>
          <p:cNvSpPr/>
          <p:nvPr/>
        </p:nvSpPr>
        <p:spPr>
          <a:xfrm>
            <a:off x="587157" y="991196"/>
            <a:ext cx="884778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662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b="1" dirty="0"/>
              <a:t>Sectores estratégicos: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Carnes (bovino, aviar, porcino y pesca)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 err="1"/>
              <a:t>Frutihortícola</a:t>
            </a:r>
            <a:endParaRPr lang="es-ES" sz="1600" dirty="0"/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Lácteos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Olivícola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Apícola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Nutrición animal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Vitivinícola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Especialidades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Industrializados</a:t>
            </a:r>
          </a:p>
          <a:p>
            <a:pPr marL="161925" lvl="1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161925" lvl="1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b="1" dirty="0"/>
              <a:t>Programas especiales: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Buenas practicas exportadoras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Consorcios de exportación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Zonas francas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162662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</p:txBody>
      </p:sp>
      <p:sp>
        <p:nvSpPr>
          <p:cNvPr id="38" name="Shape 173"/>
          <p:cNvSpPr txBox="1"/>
          <p:nvPr/>
        </p:nvSpPr>
        <p:spPr>
          <a:xfrm>
            <a:off x="426810" y="0"/>
            <a:ext cx="9285225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Plan Sectorial – Agro y Alimentos</a:t>
            </a:r>
          </a:p>
          <a:p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4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2"/>
          <p:cNvSpPr/>
          <p:nvPr/>
        </p:nvSpPr>
        <p:spPr>
          <a:xfrm>
            <a:off x="587157" y="991196"/>
            <a:ext cx="88477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662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b="1" dirty="0"/>
          </a:p>
          <a:p>
            <a:pPr marL="162662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b="1" dirty="0"/>
          </a:p>
          <a:p>
            <a:pPr marL="162662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b="1" dirty="0"/>
              <a:t>Actividades de Promoción: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Ferias Internacionales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Rondas de negocios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Misiones comerciales</a:t>
            </a:r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Actividades de posicionamiento</a:t>
            </a:r>
          </a:p>
          <a:p>
            <a:pPr marL="161925" lvl="1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161925" lvl="1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b="1" dirty="0"/>
              <a:t>Actividades de formación: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Capacitaciones por mercado y por sector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Test exportador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r>
              <a:rPr lang="es-ES" sz="1600" dirty="0"/>
              <a:t>Camino crítico</a:t>
            </a:r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619125" lvl="2" indent="-161925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619862" lvl="1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  <a:p>
            <a:pPr marL="162662" indent="-162662"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</a:pPr>
            <a:endParaRPr lang="es-ES" sz="1600" dirty="0"/>
          </a:p>
        </p:txBody>
      </p:sp>
      <p:sp>
        <p:nvSpPr>
          <p:cNvPr id="38" name="Shape 173"/>
          <p:cNvSpPr txBox="1"/>
          <p:nvPr/>
        </p:nvSpPr>
        <p:spPr>
          <a:xfrm>
            <a:off x="426810" y="0"/>
            <a:ext cx="9285225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Actividades: Agro y Alimentos</a:t>
            </a:r>
          </a:p>
        </p:txBody>
      </p:sp>
    </p:spTree>
    <p:extLst>
      <p:ext uri="{BB962C8B-B14F-4D97-AF65-F5344CB8AC3E}">
        <p14:creationId xmlns:p14="http://schemas.microsoft.com/office/powerpoint/2010/main" val="158635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7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hape 173"/>
          <p:cNvSpPr txBox="1"/>
          <p:nvPr/>
        </p:nvSpPr>
        <p:spPr>
          <a:xfrm>
            <a:off x="426811" y="-5676"/>
            <a:ext cx="9056068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111 acciones de formación y promoción comercial en todas las provincias en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9651" r="39301"/>
          <a:stretch/>
        </p:blipFill>
        <p:spPr>
          <a:xfrm>
            <a:off x="1174963" y="875617"/>
            <a:ext cx="3075709" cy="527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46974" y="3580717"/>
            <a:ext cx="4486196" cy="1221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>
                <a:solidFill>
                  <a:sysClr val="windowText" lastClr="000000"/>
                </a:solidFill>
              </a:rPr>
              <a:t>SBC e Innovación: 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6 rondas inversas (VC </a:t>
            </a:r>
            <a:r>
              <a:rPr lang="es-AR" sz="1400" dirty="0" err="1">
                <a:solidFill>
                  <a:sysClr val="windowText" lastClr="000000"/>
                </a:solidFill>
              </a:rPr>
              <a:t>Forum</a:t>
            </a:r>
            <a:r>
              <a:rPr lang="es-AR" sz="1400" dirty="0">
                <a:solidFill>
                  <a:sysClr val="windowText" lastClr="000000"/>
                </a:solidFill>
              </a:rPr>
              <a:t>, ADVA).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23 seminarios/workshops en financiamiento, aspectos legales, acceso a mercados y planes de negocios.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1er congreso de </a:t>
            </a:r>
            <a:r>
              <a:rPr lang="es-AR" sz="1400" dirty="0" err="1">
                <a:solidFill>
                  <a:sysClr val="windowText" lastClr="000000"/>
                </a:solidFill>
              </a:rPr>
              <a:t>AgTech</a:t>
            </a:r>
            <a:r>
              <a:rPr lang="es-AR" sz="1400" dirty="0">
                <a:solidFill>
                  <a:sysClr val="windowText" lastClr="000000"/>
                </a:solidFill>
              </a:rPr>
              <a:t> de Argentina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1 </a:t>
            </a:r>
            <a:r>
              <a:rPr lang="es-AR" sz="1400" i="1" dirty="0" err="1">
                <a:solidFill>
                  <a:sysClr val="windowText" lastClr="000000"/>
                </a:solidFill>
              </a:rPr>
              <a:t>roadshow</a:t>
            </a:r>
            <a:r>
              <a:rPr lang="es-AR" sz="1400" dirty="0">
                <a:solidFill>
                  <a:sysClr val="windowText" lastClr="000000"/>
                </a:solidFill>
              </a:rPr>
              <a:t> inverso (</a:t>
            </a:r>
            <a:r>
              <a:rPr lang="es-AR" sz="1400" i="1" dirty="0" err="1">
                <a:solidFill>
                  <a:sysClr val="windowText" lastClr="000000"/>
                </a:solidFill>
              </a:rPr>
              <a:t>decision</a:t>
            </a:r>
            <a:r>
              <a:rPr lang="es-AR" sz="1400" i="1" dirty="0">
                <a:solidFill>
                  <a:sysClr val="windowText" lastClr="000000"/>
                </a:solidFill>
              </a:rPr>
              <a:t> </a:t>
            </a:r>
            <a:r>
              <a:rPr lang="es-AR" sz="1400" i="1" dirty="0" err="1">
                <a:solidFill>
                  <a:sysClr val="windowText" lastClr="000000"/>
                </a:solidFill>
              </a:rPr>
              <a:t>makers</a:t>
            </a:r>
            <a:r>
              <a:rPr lang="es-AR" sz="1400" i="1" dirty="0">
                <a:solidFill>
                  <a:sysClr val="windowText" lastClr="000000"/>
                </a:solidFill>
              </a:rPr>
              <a:t> </a:t>
            </a:r>
            <a:r>
              <a:rPr lang="es-AR" sz="1400" dirty="0">
                <a:solidFill>
                  <a:sysClr val="windowText" lastClr="000000"/>
                </a:solidFill>
              </a:rPr>
              <a:t>en Argentina)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46974" y="4947658"/>
            <a:ext cx="4486196" cy="1201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>
                <a:solidFill>
                  <a:sysClr val="windowText" lastClr="000000"/>
                </a:solidFill>
              </a:rPr>
              <a:t>Industrias Creativas: 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8 rondas inversas (MICA, Sello Buen Diseño).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21 workshops de nuevos canales de venta. acceso a mercados, tendencias de consumo, aspectos contractuales de derechos de autor, e-</a:t>
            </a:r>
            <a:r>
              <a:rPr lang="es-AR" sz="1400" dirty="0" err="1">
                <a:solidFill>
                  <a:sysClr val="windowText" lastClr="000000"/>
                </a:solidFill>
              </a:rPr>
              <a:t>commerce</a:t>
            </a:r>
            <a:r>
              <a:rPr lang="es-AR" sz="1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9" name="Rectangle 16"/>
          <p:cNvSpPr/>
          <p:nvPr/>
        </p:nvSpPr>
        <p:spPr>
          <a:xfrm>
            <a:off x="4546974" y="894098"/>
            <a:ext cx="4486196" cy="1201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>
                <a:solidFill>
                  <a:sysClr val="windowText" lastClr="000000"/>
                </a:solidFill>
              </a:rPr>
              <a:t>Agro y Alimentos: 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13 rondas inversas (LAC </a:t>
            </a:r>
            <a:r>
              <a:rPr lang="es-AR" sz="1400" dirty="0" err="1">
                <a:solidFill>
                  <a:sysClr val="windowText" lastClr="000000"/>
                </a:solidFill>
              </a:rPr>
              <a:t>Flavors</a:t>
            </a:r>
            <a:r>
              <a:rPr lang="es-AR" sz="1400" dirty="0">
                <a:solidFill>
                  <a:sysClr val="windowText" lastClr="000000"/>
                </a:solidFill>
              </a:rPr>
              <a:t> – BID + AAICI).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11 workshops de acceso a nuevos mercados, certificaciones, agregados de valor y tendencias. </a:t>
            </a:r>
          </a:p>
        </p:txBody>
      </p:sp>
      <p:sp>
        <p:nvSpPr>
          <p:cNvPr id="10" name="Rectangle 17"/>
          <p:cNvSpPr/>
          <p:nvPr/>
        </p:nvSpPr>
        <p:spPr>
          <a:xfrm>
            <a:off x="4546974" y="2230954"/>
            <a:ext cx="4486196" cy="1201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400" b="1" dirty="0">
                <a:solidFill>
                  <a:sysClr val="windowText" lastClr="000000"/>
                </a:solidFill>
              </a:rPr>
              <a:t>Industria: 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13 rondas inversas (</a:t>
            </a:r>
            <a:r>
              <a:rPr lang="es-AR" sz="1400" dirty="0" err="1">
                <a:solidFill>
                  <a:sysClr val="windowText" lastClr="000000"/>
                </a:solidFill>
              </a:rPr>
              <a:t>ExpoAgro</a:t>
            </a:r>
            <a:r>
              <a:rPr lang="es-AR" sz="1400" dirty="0">
                <a:solidFill>
                  <a:sysClr val="windowText" lastClr="000000"/>
                </a:solidFill>
              </a:rPr>
              <a:t>).</a:t>
            </a:r>
          </a:p>
          <a:p>
            <a:pPr marL="106363" indent="-106363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ysClr val="windowText" lastClr="000000"/>
                </a:solidFill>
              </a:rPr>
              <a:t>11 workshops de acceso a mercados, gestión de calidad y certificaciones internacionales.</a:t>
            </a:r>
          </a:p>
        </p:txBody>
      </p:sp>
    </p:spTree>
    <p:extLst>
      <p:ext uri="{BB962C8B-B14F-4D97-AF65-F5344CB8AC3E}">
        <p14:creationId xmlns:p14="http://schemas.microsoft.com/office/powerpoint/2010/main" val="289689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1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3496" r="6993" b="4740"/>
          <a:stretch/>
        </p:blipFill>
        <p:spPr>
          <a:xfrm>
            <a:off x="1331882" y="930241"/>
            <a:ext cx="7245926" cy="5231887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6" name="Rectangle 35"/>
          <p:cNvSpPr/>
          <p:nvPr/>
        </p:nvSpPr>
        <p:spPr>
          <a:xfrm>
            <a:off x="732534" y="977418"/>
            <a:ext cx="2163066" cy="609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s-AR" sz="1200" dirty="0">
                <a:solidFill>
                  <a:schemeClr val="bg1"/>
                </a:solidFill>
              </a:rPr>
              <a:t>NORTEAMÉRICA:</a:t>
            </a:r>
          </a:p>
          <a:p>
            <a:pPr marL="263525"/>
            <a:r>
              <a:rPr lang="es-AR" sz="1200" dirty="0">
                <a:solidFill>
                  <a:schemeClr val="bg1"/>
                </a:solidFill>
              </a:rPr>
              <a:t>Agro y Alim. 9, Industria 5, SBC e Innov. 14, Creativas 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Shape 173"/>
          <p:cNvSpPr txBox="1"/>
          <p:nvPr/>
        </p:nvSpPr>
        <p:spPr>
          <a:xfrm>
            <a:off x="426811" y="-5676"/>
            <a:ext cx="9056068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Acciones de promoción comercial en el exterior para 2017: 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99 ferias, 28 misiones y 11 eventos de posicionamiento</a:t>
            </a:r>
          </a:p>
        </p:txBody>
      </p:sp>
      <p:sp>
        <p:nvSpPr>
          <p:cNvPr id="3" name="Oval 2"/>
          <p:cNvSpPr/>
          <p:nvPr/>
        </p:nvSpPr>
        <p:spPr>
          <a:xfrm>
            <a:off x="426811" y="977418"/>
            <a:ext cx="611446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ysClr val="windowText" lastClr="000000"/>
                </a:solidFill>
              </a:rPr>
              <a:t>34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Connector: Elbow 6"/>
          <p:cNvCxnSpPr>
            <a:endCxn id="3" idx="4"/>
          </p:cNvCxnSpPr>
          <p:nvPr/>
        </p:nvCxnSpPr>
        <p:spPr>
          <a:xfrm rot="10800000">
            <a:off x="732535" y="1587018"/>
            <a:ext cx="1872121" cy="1855930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/>
          <p:cNvCxnSpPr>
            <a:cxnSpLocks/>
            <a:endCxn id="17" idx="2"/>
          </p:cNvCxnSpPr>
          <p:nvPr/>
        </p:nvCxnSpPr>
        <p:spPr>
          <a:xfrm rot="5400000" flipH="1" flipV="1">
            <a:off x="5183489" y="1355055"/>
            <a:ext cx="2012015" cy="1848644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417489" y="3024584"/>
            <a:ext cx="0" cy="521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419540" y="968569"/>
            <a:ext cx="2320637" cy="609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s-AR" sz="1200" dirty="0">
                <a:solidFill>
                  <a:schemeClr val="bg1"/>
                </a:solidFill>
              </a:rPr>
              <a:t>EUROPA:</a:t>
            </a:r>
          </a:p>
          <a:p>
            <a:pPr marL="263525"/>
            <a:r>
              <a:rPr lang="es-AR" sz="1200" dirty="0">
                <a:solidFill>
                  <a:schemeClr val="bg1"/>
                </a:solidFill>
              </a:rPr>
              <a:t>Agro y Alim. 16, Industria 7, SBC e </a:t>
            </a:r>
            <a:r>
              <a:rPr lang="es-AR" sz="1200" dirty="0" err="1">
                <a:solidFill>
                  <a:schemeClr val="bg1"/>
                </a:solidFill>
              </a:rPr>
              <a:t>Innov</a:t>
            </a:r>
            <a:r>
              <a:rPr lang="es-AR" sz="1200" dirty="0">
                <a:solidFill>
                  <a:schemeClr val="bg1"/>
                </a:solidFill>
              </a:rPr>
              <a:t>. 6, Creativas 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13818" y="968569"/>
            <a:ext cx="611446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39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17489" y="2414984"/>
            <a:ext cx="2320637" cy="609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s-AR" sz="1200" dirty="0">
                <a:solidFill>
                  <a:schemeClr val="bg1"/>
                </a:solidFill>
              </a:rPr>
              <a:t>ASIAPACÍFICO:</a:t>
            </a:r>
          </a:p>
          <a:p>
            <a:pPr marL="263525"/>
            <a:r>
              <a:rPr lang="es-AR" sz="1200" dirty="0">
                <a:solidFill>
                  <a:schemeClr val="bg1"/>
                </a:solidFill>
              </a:rPr>
              <a:t>Agro y Alim. 9, Industria 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11767" y="2414984"/>
            <a:ext cx="611446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10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34460" y="5387416"/>
            <a:ext cx="2320637" cy="609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s-AR" sz="1200" dirty="0">
                <a:solidFill>
                  <a:schemeClr val="bg1"/>
                </a:solidFill>
              </a:rPr>
              <a:t>AFRICA y MEDIO ORIENTE:</a:t>
            </a:r>
          </a:p>
          <a:p>
            <a:pPr marL="263525"/>
            <a:r>
              <a:rPr lang="es-AR" sz="1200" dirty="0">
                <a:solidFill>
                  <a:schemeClr val="bg1"/>
                </a:solidFill>
              </a:rPr>
              <a:t>Agro y Alim. 1, Industria 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128738" y="5387416"/>
            <a:ext cx="611446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5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0703" y="5507741"/>
            <a:ext cx="2320637" cy="6096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/>
            <a:r>
              <a:rPr lang="es-AR" sz="1200" dirty="0">
                <a:solidFill>
                  <a:schemeClr val="bg1"/>
                </a:solidFill>
              </a:rPr>
              <a:t>LATINOAMÉRICA:</a:t>
            </a:r>
          </a:p>
          <a:p>
            <a:pPr marL="263525"/>
            <a:r>
              <a:rPr lang="es-AR" sz="1200" dirty="0">
                <a:solidFill>
                  <a:schemeClr val="bg1"/>
                </a:solidFill>
              </a:rPr>
              <a:t>Agro y Alim. 12, Industria 19, SBC e </a:t>
            </a:r>
            <a:r>
              <a:rPr lang="es-AR" sz="1200" dirty="0" err="1">
                <a:solidFill>
                  <a:schemeClr val="bg1"/>
                </a:solidFill>
              </a:rPr>
              <a:t>Innov</a:t>
            </a:r>
            <a:r>
              <a:rPr lang="es-AR" sz="1200" dirty="0">
                <a:solidFill>
                  <a:schemeClr val="bg1"/>
                </a:solidFill>
              </a:rPr>
              <a:t>. 11, Creativas 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34981" y="5507741"/>
            <a:ext cx="611446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ysClr val="windowText" lastClr="000000"/>
                </a:solidFill>
              </a:rPr>
              <a:t>50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Connector: Elbow 47"/>
          <p:cNvCxnSpPr>
            <a:endCxn id="47" idx="0"/>
          </p:cNvCxnSpPr>
          <p:nvPr/>
        </p:nvCxnSpPr>
        <p:spPr>
          <a:xfrm rot="10800000" flipV="1">
            <a:off x="740704" y="4281055"/>
            <a:ext cx="2320636" cy="1226686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71874" y="5761495"/>
            <a:ext cx="2320637" cy="10450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1200" dirty="0">
                <a:solidFill>
                  <a:sysClr val="windowText" lastClr="000000"/>
                </a:solidFill>
              </a:rPr>
              <a:t>ACCIONES POR SECTOR:</a:t>
            </a:r>
          </a:p>
          <a:p>
            <a:r>
              <a:rPr lang="es-AR" sz="1200" dirty="0">
                <a:solidFill>
                  <a:sysClr val="windowText" lastClr="000000"/>
                </a:solidFill>
              </a:rPr>
              <a:t>Agro y Alimentos 47</a:t>
            </a:r>
          </a:p>
          <a:p>
            <a:r>
              <a:rPr lang="es-AR" sz="1200" dirty="0">
                <a:solidFill>
                  <a:sysClr val="windowText" lastClr="000000"/>
                </a:solidFill>
              </a:rPr>
              <a:t>Industria 36</a:t>
            </a:r>
          </a:p>
          <a:p>
            <a:r>
              <a:rPr lang="es-AR" sz="1200" dirty="0">
                <a:solidFill>
                  <a:sysClr val="windowText" lastClr="000000"/>
                </a:solidFill>
              </a:rPr>
              <a:t>SBC e Innovación 31</a:t>
            </a:r>
          </a:p>
          <a:p>
            <a:r>
              <a:rPr lang="es-AR" sz="1200" dirty="0">
                <a:solidFill>
                  <a:sysClr val="windowText" lastClr="000000"/>
                </a:solidFill>
              </a:rPr>
              <a:t>Industrias Creativas 24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Connector: Elbow 30"/>
          <p:cNvCxnSpPr>
            <a:endCxn id="44" idx="2"/>
          </p:cNvCxnSpPr>
          <p:nvPr/>
        </p:nvCxnSpPr>
        <p:spPr>
          <a:xfrm>
            <a:off x="5444836" y="4281055"/>
            <a:ext cx="1683902" cy="1411161"/>
          </a:xfrm>
          <a:prstGeom prst="bentConnector3">
            <a:avLst>
              <a:gd name="adj1" fmla="val 634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75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29" y="2306457"/>
            <a:ext cx="6187138" cy="13744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4074" y="3680923"/>
            <a:ext cx="8146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prstClr val="white"/>
                </a:solidFill>
                <a:latin typeface="Calibri Light"/>
              </a:rPr>
              <a:t>Muchas gracias!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Contacto: Patricio Pizzoglio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prstClr val="white"/>
                </a:solidFill>
                <a:latin typeface="Calibri Light"/>
              </a:rPr>
              <a:t>E-mail: agroalimentos@exportar.org.ar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think-cell Slide" r:id="rId35" imgW="421" imgH="420" progId="TCLayout.ActiveDocument.1">
                  <p:embed/>
                </p:oleObj>
              </mc:Choice>
              <mc:Fallback>
                <p:oleObj name="think-cell Slide" r:id="rId35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43" name="CuadroTexto 248"/>
          <p:cNvSpPr txBox="1"/>
          <p:nvPr/>
        </p:nvSpPr>
        <p:spPr>
          <a:xfrm>
            <a:off x="1419225" y="971550"/>
            <a:ext cx="6957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Evolución de exportaciones de bienes y servicios y participación en el mundo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(USD miles de millones y %)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5" name="Conector recto 249"/>
          <p:cNvCxnSpPr/>
          <p:nvPr/>
        </p:nvCxnSpPr>
        <p:spPr>
          <a:xfrm>
            <a:off x="1501925" y="1246188"/>
            <a:ext cx="6877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Shape 173"/>
          <p:cNvSpPr txBox="1"/>
          <p:nvPr/>
        </p:nvSpPr>
        <p:spPr>
          <a:xfrm>
            <a:off x="426810" y="10815"/>
            <a:ext cx="9285225" cy="666173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exportaciones argentinas cayeron 29% desde 2011 y perdieron participación global a causa un entorno macro desfavorable y trabas internas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3" name="Object 17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05553720"/>
              </p:ext>
            </p:extLst>
          </p:nvPr>
        </p:nvGraphicFramePr>
        <p:xfrm>
          <a:off x="1295400" y="1752600"/>
          <a:ext cx="7496359" cy="320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5" name="Chart" r:id="rId37" imgW="7496359" imgH="3209859" progId="MSGraph.Chart.8">
                  <p:embed followColorScheme="full"/>
                </p:oleObj>
              </mc:Choice>
              <mc:Fallback>
                <p:oleObj name="Chart" r:id="rId37" imgW="7496359" imgH="3209859" progId="MSGraph.Chart.8">
                  <p:embed followColorScheme="full"/>
                  <p:pic>
                    <p:nvPicPr>
                      <p:cNvPr id="173" name="Object 172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295400" y="1752600"/>
                        <a:ext cx="7496359" cy="320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>
            <p:custDataLst>
              <p:tags r:id="rId5"/>
            </p:custDataLst>
          </p:nvPr>
        </p:nvSpPr>
        <p:spPr bwMode="gray">
          <a:xfrm>
            <a:off x="8750300" y="3776663"/>
            <a:ext cx="38100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22DFF8-48B7-418C-BAC4-D234C9AE9CB0}" type="datetime'''''''0'''',3''''''''''''''''''''''''''''''''5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0,35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gray">
          <a:xfrm>
            <a:off x="8750300" y="1785938"/>
            <a:ext cx="38100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2C725-4A0F-4FBF-9B89-ECF9C4610A2E}" type="datetime'''''''''0'''''''''',''4''''''''''5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0,45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 bwMode="gray">
          <a:xfrm>
            <a:off x="8750300" y="2776538"/>
            <a:ext cx="38100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3B3EB-935E-40A0-B0D7-5B8658D9C4F3}" type="datetime'''''0'''''''''',4''''''''''0''''''''''''''''''''''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0,40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 bwMode="gray">
          <a:xfrm>
            <a:off x="8750300" y="4767263"/>
            <a:ext cx="38100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BF26B-514D-423D-93EF-78E5520D005E}" type="datetime'''''0'''''''''''''''''',''''''''''''''30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0,30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 bwMode="auto">
          <a:xfrm>
            <a:off x="2354263" y="1876425"/>
            <a:ext cx="749300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10"/>
            </p:custDataLst>
          </p:nvPr>
        </p:nvCxnSpPr>
        <p:spPr bwMode="auto">
          <a:xfrm>
            <a:off x="8496300" y="1873250"/>
            <a:ext cx="0" cy="87312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1"/>
            </p:custDataLst>
          </p:nvPr>
        </p:nvCxnSpPr>
        <p:spPr bwMode="auto">
          <a:xfrm>
            <a:off x="4540250" y="1876425"/>
            <a:ext cx="3994150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2"/>
            </p:custDataLst>
          </p:nvPr>
        </p:nvCxnSpPr>
        <p:spPr bwMode="auto">
          <a:xfrm>
            <a:off x="3335338" y="1876425"/>
            <a:ext cx="97313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13"/>
            </p:custDataLst>
          </p:nvPr>
        </p:nvCxnSpPr>
        <p:spPr bwMode="auto">
          <a:xfrm>
            <a:off x="8364538" y="2743200"/>
            <a:ext cx="16986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>
            <p:custDataLst>
              <p:tags r:id="rId14"/>
            </p:custDataLst>
          </p:nvPr>
        </p:nvSpPr>
        <p:spPr bwMode="auto">
          <a:xfrm>
            <a:off x="7867650" y="4946650"/>
            <a:ext cx="3238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D05E3C-9F13-49EC-82A5-AAC509D1B6C9}" type="datetime'''''''''''''''''''''2''''''0''''1''''''''''''''''''''''6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15"/>
            </p:custDataLst>
          </p:nvPr>
        </p:nvSpPr>
        <p:spPr bwMode="gray">
          <a:xfrm>
            <a:off x="5513388" y="2133600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F8CA1-29C9-4BB6-8D47-E1730ED52D48}" type="datetime'''''''''''''''''8''''''''''''''''''''''''2'''''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50" name="Rectangle 49"/>
          <p:cNvSpPr/>
          <p:nvPr>
            <p:custDataLst>
              <p:tags r:id="rId16"/>
            </p:custDataLst>
          </p:nvPr>
        </p:nvSpPr>
        <p:spPr bwMode="auto">
          <a:xfrm>
            <a:off x="5467350" y="4946650"/>
            <a:ext cx="3238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4F8AB-4C8F-4559-BA0B-4BE6C3A48BF4}" type="datetime'''''''''2''''''''''''''0''''14''''''''''''''''''''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9" name="Rectangle 48"/>
          <p:cNvSpPr/>
          <p:nvPr>
            <p:custDataLst>
              <p:tags r:id="rId17"/>
            </p:custDataLst>
          </p:nvPr>
        </p:nvSpPr>
        <p:spPr bwMode="auto">
          <a:xfrm>
            <a:off x="4262438" y="4946650"/>
            <a:ext cx="3238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4C612-6629-40A5-BDBE-D3F3D9A77DB1}" type="datetime'''''''''''''''''''''''''2''''013''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18"/>
            </p:custDataLst>
          </p:nvPr>
        </p:nvSpPr>
        <p:spPr bwMode="gray">
          <a:xfrm>
            <a:off x="4308475" y="187642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5BDC1-A7A0-422D-AD5A-250BDB73BF52}" type="datetime'''''9''''''''''''''''''''''''''''1'''''''''''''''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8" name="Oval 27"/>
          <p:cNvSpPr/>
          <p:nvPr>
            <p:custDataLst>
              <p:tags r:id="rId19"/>
            </p:custDataLst>
          </p:nvPr>
        </p:nvSpPr>
        <p:spPr bwMode="auto">
          <a:xfrm>
            <a:off x="8275638" y="1593850"/>
            <a:ext cx="44132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EA8C6-E4BD-4960-B9EB-3DEFFEF29FC6}" type="datetime'-''''''''''''''''29''''''%'''''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-29%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52" name="Rectangle 51"/>
          <p:cNvSpPr/>
          <p:nvPr>
            <p:custDataLst>
              <p:tags r:id="rId20"/>
            </p:custDataLst>
          </p:nvPr>
        </p:nvSpPr>
        <p:spPr bwMode="auto">
          <a:xfrm>
            <a:off x="6667500" y="4946650"/>
            <a:ext cx="3238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B1697-B6CD-48B9-8CC8-424F5CECD299}" type="datetime'''''20''''''1''''''''5''''''''''''''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gray">
          <a:xfrm>
            <a:off x="6713538" y="2476500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84936-7A62-467A-9435-63929C4FCAB9}" type="datetime'''''''''7''''''''''''''''''''''''1'''''''''''''''''''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8" name="Rectangle 47"/>
          <p:cNvSpPr/>
          <p:nvPr>
            <p:custDataLst>
              <p:tags r:id="rId22"/>
            </p:custDataLst>
          </p:nvPr>
        </p:nvSpPr>
        <p:spPr bwMode="auto">
          <a:xfrm>
            <a:off x="3057525" y="4946650"/>
            <a:ext cx="3238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90744-D3B5-4279-9927-56BA13397972}" type="datetime'2''''''''''''''''''''''''''''0''''1''''2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7" name="Rectangle 46"/>
          <p:cNvSpPr/>
          <p:nvPr>
            <p:custDataLst>
              <p:tags r:id="rId23"/>
            </p:custDataLst>
          </p:nvPr>
        </p:nvSpPr>
        <p:spPr bwMode="auto">
          <a:xfrm>
            <a:off x="1857375" y="4946650"/>
            <a:ext cx="3238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85D2C-A3B5-4A8F-9C05-55652A96B5CE}" type="datetime'''2''''''''''''011''''''''''''''''''''''''''''''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24"/>
            </p:custDataLst>
          </p:nvPr>
        </p:nvSpPr>
        <p:spPr bwMode="gray">
          <a:xfrm>
            <a:off x="1903413" y="1638300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899D7-81C0-4307-AD43-BF90B2E9F491}" type="datetime'''''9''''''''''''''''''''''''''''''''''''9'''''''''''''''''''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25"/>
            </p:custDataLst>
          </p:nvPr>
        </p:nvSpPr>
        <p:spPr bwMode="gray">
          <a:xfrm>
            <a:off x="3103563" y="174307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0B15A-F030-4E07-A98A-DD538E563C9C}" type="datetime'''''''''9''''''''''''''''''''''''''''''''''5'''''''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7" name="Rectangle 36"/>
          <p:cNvSpPr/>
          <p:nvPr>
            <p:custDataLst>
              <p:tags r:id="rId26"/>
            </p:custDataLst>
          </p:nvPr>
        </p:nvSpPr>
        <p:spPr bwMode="gray">
          <a:xfrm>
            <a:off x="7913688" y="250507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7F1F8-7C27-4FBF-BBB4-35143470212F}" type="datetime'7''''''''''''''''''''''''''''''''''''''''''''''''''''''0'''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27"/>
            </p:custDataLst>
          </p:nvPr>
        </p:nvCxnSpPr>
        <p:spPr bwMode="gray">
          <a:xfrm>
            <a:off x="5048250" y="1466850"/>
            <a:ext cx="328613" cy="0"/>
          </a:xfrm>
          <a:prstGeom prst="line">
            <a:avLst/>
          </a:prstGeom>
          <a:ln w="28575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28"/>
            </p:custDataLst>
          </p:nvPr>
        </p:nvSpPr>
        <p:spPr bwMode="auto">
          <a:xfrm>
            <a:off x="6443663" y="1387475"/>
            <a:ext cx="214313" cy="160338"/>
          </a:xfrm>
          <a:prstGeom prst="rect">
            <a:avLst/>
          </a:prstGeom>
          <a:solidFill>
            <a:srgbClr val="DFE5E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29"/>
            </p:custDataLst>
          </p:nvPr>
        </p:nvSpPr>
        <p:spPr bwMode="auto">
          <a:xfrm>
            <a:off x="7334250" y="1387475"/>
            <a:ext cx="214313" cy="160337"/>
          </a:xfrm>
          <a:prstGeom prst="rect">
            <a:avLst/>
          </a:prstGeom>
          <a:solidFill>
            <a:srgbClr val="6F8DB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>
            <p:custDataLst>
              <p:tags r:id="rId30"/>
            </p:custDataLst>
          </p:nvPr>
        </p:nvSpPr>
        <p:spPr bwMode="auto">
          <a:xfrm>
            <a:off x="6708775" y="1382713"/>
            <a:ext cx="40957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32E850-19BB-4BA6-8453-008FFCB3E01D}" type="datetime'B''''''''''i''''en''''e''''''''s''''''''''''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Bienes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31"/>
            </p:custDataLst>
          </p:nvPr>
        </p:nvSpPr>
        <p:spPr bwMode="auto">
          <a:xfrm>
            <a:off x="7599363" y="1382713"/>
            <a:ext cx="544513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5D0EF-C31C-49DC-A019-AFC68EB22337}" type="datetime'''S''e''''''''''''''r''''''vic''i''o''''''''''''s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Servicios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32"/>
            </p:custDataLst>
          </p:nvPr>
        </p:nvSpPr>
        <p:spPr bwMode="auto">
          <a:xfrm>
            <a:off x="5427663" y="1382713"/>
            <a:ext cx="80010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FC782-BAEE-4129-B6DF-DA0825DA4497}" type="datetime'''''''''''P''a''''''r''''t''ici''''''p''ac''ió''n'''''''''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Participación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51" name="40 CuadroTexto"/>
          <p:cNvSpPr txBox="1"/>
          <p:nvPr/>
        </p:nvSpPr>
        <p:spPr>
          <a:xfrm>
            <a:off x="8314605" y="5121209"/>
            <a:ext cx="1164224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Fuente: </a:t>
            </a:r>
            <a:r>
              <a:rPr kumimoji="0" lang="es-A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</a:t>
            </a:r>
            <a:r>
              <a:rPr kumimoji="0" lang="es-A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Bank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3846" y="5337175"/>
            <a:ext cx="8083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Afectaron factores internos (retraso cambiario, trabas administrativas al comercio exterior y escasez de financiamiento) agravados por el desplome de </a:t>
            </a:r>
            <a:r>
              <a:rPr lang="es-AR" i="1" dirty="0" err="1"/>
              <a:t>commodities</a:t>
            </a:r>
            <a:r>
              <a:rPr lang="es-AR" dirty="0"/>
              <a:t>, menor crecimiento global e inestabilidad macro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056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63358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30" name="think-cell Slide" r:id="rId23" imgW="421" imgH="420" progId="TCLayout.ActiveDocument.1">
                  <p:embed/>
                </p:oleObj>
              </mc:Choice>
              <mc:Fallback>
                <p:oleObj name="think-cell Slide" r:id="rId23" imgW="421" imgH="42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ángulo 4"/>
          <p:cNvSpPr/>
          <p:nvPr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sp>
        <p:nvSpPr>
          <p:cNvPr id="10" name="Shape 173"/>
          <p:cNvSpPr txBox="1"/>
          <p:nvPr/>
        </p:nvSpPr>
        <p:spPr>
          <a:xfrm>
            <a:off x="426810" y="-47241"/>
            <a:ext cx="9285225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Todos los sectores productivos acompañan la caída pero con distinta intensidad</a:t>
            </a:r>
            <a:endParaRPr lang="es-E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7524" y="1016000"/>
            <a:ext cx="8987805" cy="265111"/>
            <a:chOff x="455951" y="1018333"/>
            <a:chExt cx="4255257" cy="246221"/>
          </a:xfrm>
        </p:grpSpPr>
        <p:sp>
          <p:nvSpPr>
            <p:cNvPr id="12" name="CuadroTexto 113"/>
            <p:cNvSpPr txBox="1"/>
            <p:nvPr/>
          </p:nvSpPr>
          <p:spPr>
            <a:xfrm>
              <a:off x="499232" y="1018333"/>
              <a:ext cx="421197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1600" b="1" dirty="0"/>
                <a:t>Evolución de exportaciones por sector</a:t>
              </a:r>
              <a:endParaRPr lang="es-ES" sz="1600" b="1" dirty="0"/>
            </a:p>
          </p:txBody>
        </p:sp>
        <p:cxnSp>
          <p:nvCxnSpPr>
            <p:cNvPr id="14" name="Conector recto 198"/>
            <p:cNvCxnSpPr/>
            <p:nvPr/>
          </p:nvCxnSpPr>
          <p:spPr>
            <a:xfrm>
              <a:off x="455951" y="1259481"/>
              <a:ext cx="4211976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uadroTexto 154"/>
          <p:cNvSpPr txBox="1"/>
          <p:nvPr/>
        </p:nvSpPr>
        <p:spPr>
          <a:xfrm>
            <a:off x="488950" y="1281113"/>
            <a:ext cx="292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kern="0" noProof="0" dirty="0">
                <a:solidFill>
                  <a:sysClr val="windowText" lastClr="000000"/>
                </a:solidFill>
              </a:rPr>
              <a:t>(</a:t>
            </a:r>
            <a:r>
              <a:rPr kumimoji="0" lang="es-A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USD, miles de millones)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40 CuadroTexto"/>
          <p:cNvSpPr txBox="1"/>
          <p:nvPr/>
        </p:nvSpPr>
        <p:spPr>
          <a:xfrm>
            <a:off x="3632200" y="6160956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000" dirty="0">
                <a:solidFill>
                  <a:prstClr val="black"/>
                </a:solidFill>
              </a:rPr>
              <a:t>Fuente: </a:t>
            </a:r>
            <a:r>
              <a:rPr lang="es-AR" sz="1000" dirty="0" err="1">
                <a:solidFill>
                  <a:prstClr val="black"/>
                </a:solidFill>
              </a:rPr>
              <a:t>Indec</a:t>
            </a:r>
            <a:endParaRPr lang="es-AR" sz="1000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11927530"/>
              </p:ext>
            </p:extLst>
          </p:nvPr>
        </p:nvGraphicFramePr>
        <p:xfrm>
          <a:off x="304800" y="2019300"/>
          <a:ext cx="4257467" cy="400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31" name="Chart" r:id="rId25" imgW="4257467" imgH="4000658" progId="MSGraph.Chart.8">
                  <p:embed followColorScheme="full"/>
                </p:oleObj>
              </mc:Choice>
              <mc:Fallback>
                <p:oleObj name="Chart" r:id="rId25" imgW="4257467" imgH="4000658" progId="MSGraph.Chart.8">
                  <p:embed followColorScheme="full"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04800" y="2019300"/>
                        <a:ext cx="4257467" cy="4000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/>
          <p:cNvCxnSpPr/>
          <p:nvPr>
            <p:custDataLst>
              <p:tags r:id="rId5"/>
            </p:custDataLst>
          </p:nvPr>
        </p:nvCxnSpPr>
        <p:spPr bwMode="auto">
          <a:xfrm>
            <a:off x="2443163" y="1781175"/>
            <a:ext cx="0" cy="11049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6"/>
            </p:custDataLst>
          </p:nvPr>
        </p:nvCxnSpPr>
        <p:spPr bwMode="auto">
          <a:xfrm>
            <a:off x="1095375" y="1781175"/>
            <a:ext cx="1347788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7"/>
            </p:custDataLst>
          </p:nvPr>
        </p:nvCxnSpPr>
        <p:spPr bwMode="auto">
          <a:xfrm flipV="1">
            <a:off x="1095375" y="1781175"/>
            <a:ext cx="0" cy="762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>
            <p:custDataLst>
              <p:tags r:id="rId8"/>
            </p:custDataLst>
          </p:nvPr>
        </p:nvSpPr>
        <p:spPr bwMode="auto">
          <a:xfrm>
            <a:off x="2962275" y="5113338"/>
            <a:ext cx="12303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A6836EA-BB78-4BD0-A5BE-0E87D61430FF}" type="datetime'Ag''''''r''o'''''' ''''''y A''''limen''''t''os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Agro y Alimentos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57" name="Rectangle 156"/>
          <p:cNvSpPr/>
          <p:nvPr>
            <p:custDataLst>
              <p:tags r:id="rId9"/>
            </p:custDataLst>
          </p:nvPr>
        </p:nvSpPr>
        <p:spPr bwMode="auto">
          <a:xfrm>
            <a:off x="2962275" y="4084638"/>
            <a:ext cx="64293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53271BE-F083-4780-8454-F3C7EB4FAD33}" type="datetime'I''n''''''''''''d''''''''''''''''''u''''st''ri''''''''''''a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Industria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2" name="Rectangle 161"/>
          <p:cNvSpPr/>
          <p:nvPr>
            <p:custDataLst>
              <p:tags r:id="rId10"/>
            </p:custDataLst>
          </p:nvPr>
        </p:nvSpPr>
        <p:spPr bwMode="auto">
          <a:xfrm>
            <a:off x="2962275" y="3732213"/>
            <a:ext cx="9794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C8FD3F4-77D0-48F9-B539-4EEC9423822A}" type="datetime'''''I''n''''''''''d''''''. C''''''r''''''''ea''tiva''s''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Ind. Creativas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8" name="Rectangle 167"/>
          <p:cNvSpPr/>
          <p:nvPr>
            <p:custDataLst>
              <p:tags r:id="rId11"/>
            </p:custDataLst>
          </p:nvPr>
        </p:nvSpPr>
        <p:spPr bwMode="auto">
          <a:xfrm>
            <a:off x="2962275" y="3446463"/>
            <a:ext cx="6746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6033BD0-F3E4-438B-8903-C3A3F7B0A55B}" type="datetime'S''''''er''v''''''''i''cio''''s''''''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Servicios</a:t>
            </a:fld>
            <a:r>
              <a:rPr lang="en-US" altLang="en-US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255838" y="6018213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98921D1-B774-477A-B699-870448734AA6}" type="datetime'''''''''''''''''2''0''''''''''''''''''1''''''''5'''''''">
              <a:rPr lang="en-US" altLang="en-US" sz="1400">
                <a:solidFill>
                  <a:schemeClr val="tx1"/>
                </a:solidFill>
              </a:rPr>
              <a:pPr/>
              <a:t>2015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3"/>
            </p:custDataLst>
          </p:nvPr>
        </p:nvSpPr>
        <p:spPr bwMode="auto">
          <a:xfrm>
            <a:off x="2962275" y="3136900"/>
            <a:ext cx="12096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819E288-CC3D-4E4E-B5E5-9AA7488DF699}" type="datetime'''C''''o''''mb''.'' ''''y'''' E''''''''''''n''''er''''g''''ía'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Comb. y Energía</a:t>
            </a:fld>
            <a:r>
              <a:rPr lang="en-US" altLang="en-US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14"/>
            </p:custDataLst>
          </p:nvPr>
        </p:nvSpPr>
        <p:spPr bwMode="gray">
          <a:xfrm>
            <a:off x="2327275" y="292417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DCE5C1-9E3A-4751-B647-A3D5B33C20C8}" type="datetime'''''''''''''''7''''''''''1'''''">
              <a:rPr lang="en-US" altLang="en-US" sz="1400" b="1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z="14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 bwMode="gray">
          <a:xfrm>
            <a:off x="2373313" y="3732213"/>
            <a:ext cx="141288" cy="212725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CD244AA-495A-480C-A911-7091311D3388}" type="datetime'''''''''''''''''''''1'''''''''''''''''''''''''''''''''">
              <a:rPr lang="en-US" alt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24" name="Rectangle 23"/>
          <p:cNvSpPr/>
          <p:nvPr>
            <p:custDataLst>
              <p:tags r:id="rId16"/>
            </p:custDataLst>
          </p:nvPr>
        </p:nvSpPr>
        <p:spPr bwMode="gray">
          <a:xfrm>
            <a:off x="2373313" y="3136900"/>
            <a:ext cx="141288" cy="212725"/>
          </a:xfrm>
          <a:prstGeom prst="rect">
            <a:avLst/>
          </a:prstGeom>
          <a:solidFill>
            <a:srgbClr val="DFE5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B48A787-4961-418B-8CF2-3E52CE810A6A}" type="datetime'''''''''''''''''''''''''''''''''2'''''''''''''''''">
              <a:rPr lang="en-US" alt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17"/>
            </p:custDataLst>
          </p:nvPr>
        </p:nvSpPr>
        <p:spPr bwMode="auto">
          <a:xfrm>
            <a:off x="908050" y="6018213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605329E-1F4E-409F-8322-C56BBE9AB42A}" type="datetime'''''''''''''''''''''''''''''''''''''2''''''0''''1''''1'''''''">
              <a:rPr lang="en-US" altLang="en-US" sz="1400">
                <a:solidFill>
                  <a:schemeClr val="tx1"/>
                </a:solidFill>
              </a:rPr>
              <a:pPr/>
              <a:t>2011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7" name="Rectangle 6"/>
          <p:cNvSpPr/>
          <p:nvPr>
            <p:custDataLst>
              <p:tags r:id="rId18"/>
            </p:custDataLst>
          </p:nvPr>
        </p:nvSpPr>
        <p:spPr bwMode="gray">
          <a:xfrm>
            <a:off x="979488" y="189547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DBEF938-C3F9-4A4A-871B-64B20ABE049C}" type="datetime'''''''''''''''''''''''''9''''''''9'">
              <a:rPr lang="en-US" altLang="en-US" sz="1400" b="1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sz="1400" b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gray">
          <a:xfrm>
            <a:off x="1025525" y="2879725"/>
            <a:ext cx="141288" cy="212725"/>
          </a:xfrm>
          <a:prstGeom prst="rect">
            <a:avLst/>
          </a:prstGeom>
          <a:solidFill>
            <a:srgbClr val="9DB1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F5F8448-1D84-4EB0-BEEA-967885355C46}" type="datetime'''''''''''''1'''''''">
              <a:rPr lang="en-US" alt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52" name="Oval 51"/>
          <p:cNvSpPr/>
          <p:nvPr>
            <p:custDataLst>
              <p:tags r:id="rId20"/>
            </p:custDataLst>
          </p:nvPr>
        </p:nvSpPr>
        <p:spPr bwMode="auto">
          <a:xfrm>
            <a:off x="1509713" y="1644650"/>
            <a:ext cx="517525" cy="273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0E58482-768F-48D3-A639-3CC3D6E09F5D}" type="datetime'''''''-''''''''''''''2''''''''''8''''''''''''%'''''''''''''''">
              <a:rPr lang="en-US" altLang="en-US" sz="1400" b="1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-28%</a:t>
            </a:fld>
            <a:endParaRPr lang="en-US" sz="1400" b="1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21"/>
            </p:custDataLst>
          </p:nvPr>
        </p:nvCxnSpPr>
        <p:spPr bwMode="auto">
          <a:xfrm>
            <a:off x="1466850" y="2133600"/>
            <a:ext cx="600075" cy="10668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redondeado 133"/>
          <p:cNvSpPr/>
          <p:nvPr/>
        </p:nvSpPr>
        <p:spPr>
          <a:xfrm>
            <a:off x="4411663" y="3130550"/>
            <a:ext cx="459552" cy="2082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dirty="0">
                <a:solidFill>
                  <a:prstClr val="black"/>
                </a:solidFill>
                <a:latin typeface="Calibri"/>
              </a:rPr>
              <a:t>-63%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ángulo redondeado 133"/>
          <p:cNvSpPr/>
          <p:nvPr/>
        </p:nvSpPr>
        <p:spPr>
          <a:xfrm>
            <a:off x="4411663" y="3454400"/>
            <a:ext cx="459552" cy="2082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noProof="0" dirty="0">
                <a:solidFill>
                  <a:prstClr val="black"/>
                </a:solidFill>
                <a:latin typeface="Calibri"/>
              </a:rPr>
              <a:t>-9%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133"/>
          <p:cNvSpPr/>
          <p:nvPr/>
        </p:nvSpPr>
        <p:spPr>
          <a:xfrm>
            <a:off x="4411663" y="3735388"/>
            <a:ext cx="459552" cy="2082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dirty="0">
                <a:solidFill>
                  <a:prstClr val="black"/>
                </a:solidFill>
                <a:latin typeface="Calibri"/>
              </a:rPr>
              <a:t>-20%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ángulo redondeado 133"/>
          <p:cNvSpPr/>
          <p:nvPr/>
        </p:nvSpPr>
        <p:spPr>
          <a:xfrm>
            <a:off x="4411663" y="4084638"/>
            <a:ext cx="459552" cy="2082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noProof="0" dirty="0">
                <a:solidFill>
                  <a:prstClr val="black"/>
                </a:solidFill>
                <a:latin typeface="Calibri"/>
              </a:rPr>
              <a:t>-36%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ángulo redondeado 133"/>
          <p:cNvSpPr/>
          <p:nvPr/>
        </p:nvSpPr>
        <p:spPr>
          <a:xfrm>
            <a:off x="4411663" y="5102225"/>
            <a:ext cx="459552" cy="2082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dirty="0">
                <a:solidFill>
                  <a:prstClr val="black"/>
                </a:solidFill>
                <a:latin typeface="Calibri"/>
              </a:rPr>
              <a:t>-23%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spaço Reservado para Conteúdo 3"/>
          <p:cNvSpPr txBox="1">
            <a:spLocks/>
          </p:cNvSpPr>
          <p:nvPr/>
        </p:nvSpPr>
        <p:spPr>
          <a:xfrm>
            <a:off x="5163027" y="4473457"/>
            <a:ext cx="4342303" cy="791267"/>
          </a:xfrm>
          <a:prstGeom prst="roundRect">
            <a:avLst>
              <a:gd name="adj" fmla="val 62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defPPr>
              <a:defRPr lang="es-AR"/>
            </a:defPPr>
            <a:lvl1pPr marL="185738" indent="-185738" defTabSz="742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9pPr>
          </a:lstStyle>
          <a:p>
            <a:r>
              <a:rPr lang="es-AR" dirty="0"/>
              <a:t>Caída explicada principalmente por menor volumen (-31%).</a:t>
            </a:r>
          </a:p>
          <a:p>
            <a:r>
              <a:rPr lang="es-AR" dirty="0"/>
              <a:t>Afecta la crisis de Brasil y trabas para la importación de insumos.</a:t>
            </a:r>
          </a:p>
        </p:txBody>
      </p:sp>
      <p:sp>
        <p:nvSpPr>
          <p:cNvPr id="40" name="Espaço Reservado para Conteúdo 3"/>
          <p:cNvSpPr txBox="1">
            <a:spLocks/>
          </p:cNvSpPr>
          <p:nvPr/>
        </p:nvSpPr>
        <p:spPr>
          <a:xfrm>
            <a:off x="5163027" y="2898944"/>
            <a:ext cx="4342303" cy="4349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AR" sz="1200" dirty="0"/>
              <a:t>Pérdida de autoabastecimiento y menores precios internacionales.</a:t>
            </a:r>
          </a:p>
        </p:txBody>
      </p:sp>
      <p:sp>
        <p:nvSpPr>
          <p:cNvPr id="41" name="Espaço Reservado para Conteúdo 3"/>
          <p:cNvSpPr txBox="1">
            <a:spLocks/>
          </p:cNvSpPr>
          <p:nvPr/>
        </p:nvSpPr>
        <p:spPr>
          <a:xfrm>
            <a:off x="5163027" y="3412551"/>
            <a:ext cx="4342303" cy="447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defPPr>
              <a:defRPr lang="es-AR"/>
            </a:defPPr>
            <a:lvl1pPr marL="185738" indent="-185738" defTabSz="742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9pPr>
          </a:lstStyle>
          <a:p>
            <a:r>
              <a:rPr lang="es-AR" dirty="0"/>
              <a:t>Resiliencia frente a la volatilidad global de comercio de bienes, en línea con la tendencia mundial.</a:t>
            </a:r>
          </a:p>
        </p:txBody>
      </p:sp>
      <p:sp>
        <p:nvSpPr>
          <p:cNvPr id="43" name="Espaço Reservado para Conteúdo 3"/>
          <p:cNvSpPr txBox="1">
            <a:spLocks/>
          </p:cNvSpPr>
          <p:nvPr/>
        </p:nvSpPr>
        <p:spPr>
          <a:xfrm>
            <a:off x="5163027" y="3939031"/>
            <a:ext cx="4342303" cy="4555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defPPr>
              <a:defRPr lang="es-AR"/>
            </a:defPPr>
            <a:lvl1pPr marL="185738" indent="-185738" defTabSz="742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9pPr>
          </a:lstStyle>
          <a:p>
            <a:r>
              <a:rPr lang="es-AR" dirty="0"/>
              <a:t>Impacto de caída de precios globales, regulaciones locales y ambiente macroeconómico.</a:t>
            </a:r>
          </a:p>
        </p:txBody>
      </p:sp>
      <p:cxnSp>
        <p:nvCxnSpPr>
          <p:cNvPr id="3" name="Straight Connector 2"/>
          <p:cNvCxnSpPr>
            <a:stCxn id="30" idx="3"/>
            <a:endCxn id="40" idx="1"/>
          </p:cNvCxnSpPr>
          <p:nvPr/>
        </p:nvCxnSpPr>
        <p:spPr>
          <a:xfrm flipV="1">
            <a:off x="4871215" y="3116418"/>
            <a:ext cx="291812" cy="11825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1" idx="3"/>
            <a:endCxn id="41" idx="1"/>
          </p:cNvCxnSpPr>
          <p:nvPr/>
        </p:nvCxnSpPr>
        <p:spPr>
          <a:xfrm>
            <a:off x="4871215" y="3558526"/>
            <a:ext cx="291812" cy="7793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stCxn id="33" idx="3"/>
            <a:endCxn id="43" idx="1"/>
          </p:cNvCxnSpPr>
          <p:nvPr/>
        </p:nvCxnSpPr>
        <p:spPr>
          <a:xfrm>
            <a:off x="4871215" y="3839514"/>
            <a:ext cx="291812" cy="32731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  <a:stCxn id="34" idx="3"/>
            <a:endCxn id="37" idx="1"/>
          </p:cNvCxnSpPr>
          <p:nvPr/>
        </p:nvCxnSpPr>
        <p:spPr>
          <a:xfrm>
            <a:off x="4871215" y="4188764"/>
            <a:ext cx="291812" cy="68032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ço Reservado para Conteúdo 3"/>
          <p:cNvSpPr txBox="1">
            <a:spLocks/>
          </p:cNvSpPr>
          <p:nvPr/>
        </p:nvSpPr>
        <p:spPr>
          <a:xfrm>
            <a:off x="5163027" y="5369689"/>
            <a:ext cx="4342303" cy="532347"/>
          </a:xfrm>
          <a:prstGeom prst="roundRect">
            <a:avLst>
              <a:gd name="adj" fmla="val 6293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defPPr>
              <a:defRPr lang="es-AR"/>
            </a:defPPr>
            <a:lvl1pPr marL="185738" indent="-185738" defTabSz="742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/>
            </a:lvl9pPr>
          </a:lstStyle>
          <a:p>
            <a:r>
              <a:rPr lang="es-AR" dirty="0"/>
              <a:t>Impacto de caída de precios globales, regulaciones locales y ambiente macroeconómico.</a:t>
            </a:r>
          </a:p>
        </p:txBody>
      </p:sp>
      <p:cxnSp>
        <p:nvCxnSpPr>
          <p:cNvPr id="46" name="Straight Connector 45"/>
          <p:cNvCxnSpPr>
            <a:cxnSpLocks/>
            <a:stCxn id="35" idx="3"/>
            <a:endCxn id="45" idx="1"/>
          </p:cNvCxnSpPr>
          <p:nvPr/>
        </p:nvCxnSpPr>
        <p:spPr>
          <a:xfrm>
            <a:off x="4871215" y="5206351"/>
            <a:ext cx="291812" cy="42951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1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0746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4" name="think-cell Slide" r:id="rId22" imgW="421" imgH="420" progId="TCLayout.ActiveDocument.1">
                  <p:embed/>
                </p:oleObj>
              </mc:Choice>
              <mc:Fallback>
                <p:oleObj name="think-cell Slide" r:id="rId22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Shape 173"/>
          <p:cNvSpPr txBox="1"/>
          <p:nvPr/>
        </p:nvSpPr>
        <p:spPr>
          <a:xfrm>
            <a:off x="426810" y="7351"/>
            <a:ext cx="9285225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En los últimos 8 años 5.000 PyMEs dejaron de exportar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973638" y="3467100"/>
            <a:ext cx="53286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4"/>
            </p:custDataLst>
          </p:nvPr>
        </p:nvCxnSpPr>
        <p:spPr bwMode="auto">
          <a:xfrm>
            <a:off x="3543300" y="2724150"/>
            <a:ext cx="638175" cy="7429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74873847"/>
              </p:ext>
            </p:extLst>
          </p:nvPr>
        </p:nvGraphicFramePr>
        <p:xfrm>
          <a:off x="876300" y="2209800"/>
          <a:ext cx="4524427" cy="309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5" name="Chart" r:id="rId24" imgW="4524427" imgH="3095507" progId="MSGraph.Chart.8">
                  <p:embed followColorScheme="full"/>
                </p:oleObj>
              </mc:Choice>
              <mc:Fallback>
                <p:oleObj name="Chart" r:id="rId24" imgW="4524427" imgH="3095507" progId="MSGraph.Chart.8">
                  <p:embed followColorScheme="full"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76300" y="2209800"/>
                        <a:ext cx="4524427" cy="3095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14"/>
          <p:cNvCxnSpPr/>
          <p:nvPr>
            <p:custDataLst>
              <p:tags r:id="rId6"/>
            </p:custDataLst>
          </p:nvPr>
        </p:nvCxnSpPr>
        <p:spPr bwMode="auto">
          <a:xfrm>
            <a:off x="4973325" y="3467100"/>
            <a:ext cx="360363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5"/>
          <p:cNvCxnSpPr/>
          <p:nvPr>
            <p:custDataLst>
              <p:tags r:id="rId7"/>
            </p:custDataLst>
          </p:nvPr>
        </p:nvCxnSpPr>
        <p:spPr bwMode="auto">
          <a:xfrm>
            <a:off x="5295900" y="2320925"/>
            <a:ext cx="0" cy="114935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 bwMode="auto">
          <a:xfrm>
            <a:off x="2106613" y="2324100"/>
            <a:ext cx="32273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>
            <p:custDataLst>
              <p:tags r:id="rId9"/>
            </p:custDataLst>
          </p:nvPr>
        </p:nvSpPr>
        <p:spPr bwMode="auto">
          <a:xfrm>
            <a:off x="1522413" y="5313363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503757-D715-41E6-994A-19699807505A}" type="datetime'''''''''''''''''''''2''''00''''''''''7'''''''''''''''''''''''">
              <a:rPr lang="en-US" altLang="en-US" sz="1400">
                <a:solidFill>
                  <a:schemeClr val="tx1"/>
                </a:solidFill>
              </a:rPr>
              <a:pPr/>
              <a:t>2007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gray">
          <a:xfrm>
            <a:off x="1593850" y="208597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7C71326-1856-469D-B7A4-17068405ACE8}" type="datetime'''''''''''''''''''''''1''''''5'''''''''''">
              <a:rPr lang="en-US" altLang="en-US" sz="1400">
                <a:solidFill>
                  <a:schemeClr val="tx1"/>
                </a:solidFill>
              </a:rPr>
              <a:pPr/>
              <a:t>15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11"/>
            </p:custDataLst>
          </p:nvPr>
        </p:nvSpPr>
        <p:spPr bwMode="auto">
          <a:xfrm>
            <a:off x="568325" y="4775200"/>
            <a:ext cx="6032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6495BA3-2506-4321-A114-49840B82EC24}" type="datetime'G''''''''''''''''''''''r''''''a''''''nd''''''''e''''''''''s'''">
              <a:rPr lang="en-US" altLang="en-US" sz="1400">
                <a:solidFill>
                  <a:schemeClr val="tx1"/>
                </a:solidFill>
              </a:rPr>
              <a:pPr/>
              <a:t>Grandes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29" name="Oval 11"/>
          <p:cNvSpPr/>
          <p:nvPr>
            <p:custDataLst>
              <p:tags r:id="rId12"/>
            </p:custDataLst>
          </p:nvPr>
        </p:nvSpPr>
        <p:spPr bwMode="auto">
          <a:xfrm>
            <a:off x="4892675" y="2586038"/>
            <a:ext cx="806450" cy="542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/>
                </a:solidFill>
              </a:rPr>
              <a:t>↓5.000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chemeClr val="tx1"/>
                </a:solidFill>
                <a:sym typeface="+mn-lt"/>
              </a:rPr>
              <a:t>PyMEs</a:t>
            </a:r>
            <a:endParaRPr lang="en-U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13"/>
            </p:custDataLst>
          </p:nvPr>
        </p:nvSpPr>
        <p:spPr bwMode="gray">
          <a:xfrm>
            <a:off x="4506913" y="3228975"/>
            <a:ext cx="1412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F0A4F64-A478-40B4-8998-A646562CE494}" type="datetime'''''''''''''''''''''''''''''''''9'''''''''''">
              <a:rPr lang="en-US" alt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14"/>
            </p:custDataLst>
          </p:nvPr>
        </p:nvSpPr>
        <p:spPr bwMode="auto">
          <a:xfrm>
            <a:off x="687388" y="3332163"/>
            <a:ext cx="4841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16CFE7C-2A4F-41BF-B818-0F6F3E604271}" type="datetime'''P''''''''y''''''ME''''''''''''''''''s'">
              <a:rPr lang="en-US" altLang="en-US" sz="1400">
                <a:solidFill>
                  <a:schemeClr val="tx1"/>
                </a:solidFill>
              </a:rPr>
              <a:pPr/>
              <a:t>PyMEs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 bwMode="auto">
          <a:xfrm>
            <a:off x="4389438" y="5313363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0FC4AC-AA3A-480A-A4A0-D02E01787C28}" type="datetime'''2''''''0''''''''''''''''1''''''''''''''''''5'''">
              <a:rPr lang="en-US" altLang="en-US" sz="1400">
                <a:solidFill>
                  <a:schemeClr val="tx1"/>
                </a:solidFill>
              </a:rPr>
              <a:pPr/>
              <a:t>2015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Rectangle 36"/>
          <p:cNvSpPr/>
          <p:nvPr>
            <p:custDataLst>
              <p:tags r:id="rId16"/>
            </p:custDataLst>
          </p:nvPr>
        </p:nvSpPr>
        <p:spPr bwMode="auto">
          <a:xfrm>
            <a:off x="2955925" y="5313363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00CFB2E-0AA1-422A-ACAF-AC1ED36BDF89}" type="datetime'''''''''''''2''''''''''''''01''''''''''''''''''''''''''''1'''">
              <a:rPr lang="en-US" altLang="en-US" sz="1400">
                <a:solidFill>
                  <a:schemeClr val="tx1"/>
                </a:solidFill>
              </a:rPr>
              <a:pPr/>
              <a:t>2011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 bwMode="gray">
          <a:xfrm>
            <a:off x="3027363" y="2486025"/>
            <a:ext cx="2317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4DA304-20DD-4156-A49B-D632E5D3608B}" type="datetime'1''''''''''''''''''''''''''''''''''''3'">
              <a:rPr lang="en-US" altLang="en-US" sz="1400">
                <a:solidFill>
                  <a:schemeClr val="tx1"/>
                </a:solidFill>
              </a:rPr>
              <a:pPr/>
              <a:t>13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18"/>
            </p:custDataLst>
          </p:nvPr>
        </p:nvCxnSpPr>
        <p:spPr bwMode="auto">
          <a:xfrm>
            <a:off x="3543300" y="4629150"/>
            <a:ext cx="638175" cy="1333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19"/>
            </p:custDataLst>
          </p:nvPr>
        </p:nvCxnSpPr>
        <p:spPr bwMode="auto">
          <a:xfrm>
            <a:off x="2105025" y="4552950"/>
            <a:ext cx="638175" cy="7620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20"/>
            </p:custDataLst>
          </p:nvPr>
        </p:nvCxnSpPr>
        <p:spPr bwMode="auto">
          <a:xfrm>
            <a:off x="2105025" y="2324100"/>
            <a:ext cx="638175" cy="4000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042988" y="1563688"/>
            <a:ext cx="4180005" cy="304078"/>
            <a:chOff x="456473" y="1069100"/>
            <a:chExt cx="4633174" cy="189381"/>
          </a:xfrm>
        </p:grpSpPr>
        <p:sp>
          <p:nvSpPr>
            <p:cNvPr id="53" name="CuadroTexto 113"/>
            <p:cNvSpPr txBox="1"/>
            <p:nvPr/>
          </p:nvSpPr>
          <p:spPr>
            <a:xfrm>
              <a:off x="474461" y="1069100"/>
              <a:ext cx="4211975" cy="153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1600" b="1" dirty="0"/>
                <a:t>Empresas exportadoras (miles)</a:t>
              </a:r>
              <a:endParaRPr lang="es-ES" sz="1600" b="1" dirty="0"/>
            </a:p>
          </p:txBody>
        </p:sp>
        <p:cxnSp>
          <p:nvCxnSpPr>
            <p:cNvPr id="54" name="Conector recto 198"/>
            <p:cNvCxnSpPr/>
            <p:nvPr/>
          </p:nvCxnSpPr>
          <p:spPr>
            <a:xfrm>
              <a:off x="456473" y="1258481"/>
              <a:ext cx="4633174" cy="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5785411" y="1867766"/>
            <a:ext cx="3241963" cy="35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179388" indent="-179388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El retraso cambiario y las trabas a la importación de insumos influyeron en la capacidad de vender al exterior.</a:t>
            </a:r>
          </a:p>
          <a:p>
            <a:pPr marL="179388" indent="-179388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La competitividad de las PyMEs fue afectada por la reducción de la inversión en capital físico y humano, perdiendo productividad y generando escaso desarrollo tecnológico.</a:t>
            </a:r>
          </a:p>
          <a:p>
            <a:pPr marL="179388" indent="-179388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Las PyMEs industriales fueron las más perjudicadas (40% del total).</a:t>
            </a:r>
          </a:p>
          <a:p>
            <a:pPr marL="179388" indent="-179388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8" name="40 CuadroTexto"/>
          <p:cNvSpPr txBox="1"/>
          <p:nvPr/>
        </p:nvSpPr>
        <p:spPr>
          <a:xfrm>
            <a:off x="2955925" y="5573858"/>
            <a:ext cx="2372619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000" dirty="0">
                <a:solidFill>
                  <a:prstClr val="black"/>
                </a:solidFill>
              </a:rPr>
              <a:t>Fuente: Secretaría de la Transformación Productiva (Min. </a:t>
            </a:r>
            <a:r>
              <a:rPr lang="es-AR" sz="1000" dirty="0" err="1">
                <a:solidFill>
                  <a:prstClr val="black"/>
                </a:solidFill>
              </a:rPr>
              <a:t>Prod</a:t>
            </a:r>
            <a:r>
              <a:rPr lang="es-AR" sz="1000" dirty="0">
                <a:solidFill>
                  <a:prstClr val="black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6419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42703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1" name="think-cell Slide" r:id="rId27" imgW="421" imgH="420" progId="TCLayout.ActiveDocument.1">
                  <p:embed/>
                </p:oleObj>
              </mc:Choice>
              <mc:Fallback>
                <p:oleObj name="think-cell Slide" r:id="rId27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sym typeface="+mn-lt"/>
            </a:endParaRPr>
          </a:p>
        </p:txBody>
      </p:sp>
      <p:sp>
        <p:nvSpPr>
          <p:cNvPr id="22" name="Shape 173"/>
          <p:cNvSpPr txBox="1"/>
          <p:nvPr/>
        </p:nvSpPr>
        <p:spPr>
          <a:xfrm>
            <a:off x="426810" y="7351"/>
            <a:ext cx="9285225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Foco AAICI: Las PyMEs, mayor motor de empleo, pero reducida participación en las exportaciones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52204" y="3401686"/>
            <a:ext cx="3989228" cy="23071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indent="-179388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Las PyMEs argentinas generan el mismo empleo que sus pares en países desarrollados, cerca de un 60% del total (68% del empleo formal).</a:t>
            </a:r>
          </a:p>
          <a:p>
            <a:pPr marL="179388" indent="-179388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s-AR" sz="1600" dirty="0"/>
              <a:t>Las PyMEs exportadoras demandan más trabajadores que las no exportadoras (representan el 1% de las PyMEs pero justifican el 10% del empleo formal).</a:t>
            </a:r>
          </a:p>
        </p:txBody>
      </p:sp>
      <p:sp>
        <p:nvSpPr>
          <p:cNvPr id="45" name="40 CuadroTexto"/>
          <p:cNvSpPr txBox="1"/>
          <p:nvPr/>
        </p:nvSpPr>
        <p:spPr>
          <a:xfrm>
            <a:off x="2217737" y="5875997"/>
            <a:ext cx="2659063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000" dirty="0">
                <a:solidFill>
                  <a:prstClr val="black"/>
                </a:solidFill>
              </a:rPr>
              <a:t>Fuente: Secretaría de la Transformación Productiva (Min. </a:t>
            </a:r>
            <a:r>
              <a:rPr lang="es-AR" sz="1000" dirty="0" err="1">
                <a:solidFill>
                  <a:prstClr val="black"/>
                </a:solidFill>
              </a:rPr>
              <a:t>Prod</a:t>
            </a:r>
            <a:r>
              <a:rPr lang="es-AR" sz="1000" dirty="0">
                <a:solidFill>
                  <a:prstClr val="black"/>
                </a:solidFill>
              </a:rPr>
              <a:t>.)</a:t>
            </a:r>
          </a:p>
        </p:txBody>
      </p:sp>
      <p:graphicFrame>
        <p:nvGraphicFramePr>
          <p:cNvPr id="16" name="Object 1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01159276"/>
              </p:ext>
            </p:extLst>
          </p:nvPr>
        </p:nvGraphicFramePr>
        <p:xfrm>
          <a:off x="2286000" y="1600201"/>
          <a:ext cx="2657391" cy="373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2" name="Chart" r:id="rId29" imgW="2657391" imgH="3733695" progId="MSGraph.Chart.8">
                  <p:embed followColorScheme="full"/>
                </p:oleObj>
              </mc:Choice>
              <mc:Fallback>
                <p:oleObj name="Chart" r:id="rId29" imgW="2657391" imgH="3733695" progId="MSGraph.Chart.8">
                  <p:embed followColorScheme="full"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286000" y="1600201"/>
                        <a:ext cx="2657391" cy="373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 bwMode="auto">
          <a:xfrm>
            <a:off x="2549525" y="5060950"/>
            <a:ext cx="79375" cy="14922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6"/>
            </p:custDataLst>
          </p:nvPr>
        </p:nvCxnSpPr>
        <p:spPr bwMode="auto">
          <a:xfrm flipV="1">
            <a:off x="2549525" y="1733550"/>
            <a:ext cx="79375" cy="71438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>
            <p:custDataLst>
              <p:tags r:id="rId7"/>
            </p:custDataLst>
          </p:nvPr>
        </p:nvSpPr>
        <p:spPr bwMode="auto">
          <a:xfrm>
            <a:off x="2009775" y="4970463"/>
            <a:ext cx="5143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0DD4D38-9ACE-4DC2-85FA-389BD4C62D07}" type="datetime'''''''G''''r''''''a''''''''''''''''''nd''es'">
              <a:rPr lang="en-US" altLang="en-US" sz="1200">
                <a:solidFill>
                  <a:schemeClr val="tx1"/>
                </a:solidFill>
              </a:rPr>
              <a:pPr/>
              <a:t>Grandes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8"/>
            </p:custDataLst>
          </p:nvPr>
        </p:nvSpPr>
        <p:spPr bwMode="auto">
          <a:xfrm>
            <a:off x="1068388" y="3381375"/>
            <a:ext cx="145573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77F9ADE-8B77-46B1-8E64-BE43B040BB7B}" type="datetime'''''''Py''mes'' n''o ''e''x''''por''ta''''d''''or''''as'''">
              <a:rPr lang="en-US" altLang="en-US" sz="1200">
                <a:solidFill>
                  <a:schemeClr val="tx1"/>
                </a:solidFill>
              </a:rPr>
              <a:pPr/>
              <a:t>Pymes no exportadoras</a:t>
            </a:fld>
            <a:endParaRPr lang="en-U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9"/>
            </p:custDataLst>
          </p:nvPr>
        </p:nvSpPr>
        <p:spPr bwMode="gray">
          <a:xfrm>
            <a:off x="2876550" y="1627188"/>
            <a:ext cx="268288" cy="212725"/>
          </a:xfrm>
          <a:prstGeom prst="rect">
            <a:avLst/>
          </a:prstGeom>
          <a:solidFill>
            <a:srgbClr val="4C6C9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491553-F11E-4C69-99B4-ABD0D4D737C8}" type="datetime'''''''''''1''''''''''''''%'''''''''">
              <a:rPr lang="en-US" altLang="en-US" sz="1400">
                <a:solidFill>
                  <a:schemeClr val="bg1"/>
                </a:solidFill>
              </a:rPr>
              <a:pPr/>
              <a:t>1%</a:t>
            </a:fld>
            <a:endParaRPr lang="en-US" sz="14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8" name="Rectangle 27"/>
          <p:cNvSpPr/>
          <p:nvPr>
            <p:custDataLst>
              <p:tags r:id="rId10"/>
            </p:custDataLst>
          </p:nvPr>
        </p:nvSpPr>
        <p:spPr bwMode="auto">
          <a:xfrm>
            <a:off x="1263650" y="1714500"/>
            <a:ext cx="126047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4F1115E-641E-432A-9284-6B80E4187E2A}" type="datetime'P''''ym''es'''' ''''''''''e''''''xp''ort''''''ad''o''ras'''''">
              <a:rPr lang="en-US" altLang="en-US" sz="1200">
                <a:solidFill>
                  <a:schemeClr val="tx1"/>
                </a:solidFill>
              </a:rPr>
              <a:pPr/>
              <a:t>Pymes exportadoras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8" name="Rectangle 28"/>
          <p:cNvSpPr/>
          <p:nvPr>
            <p:custDataLst>
              <p:tags r:id="rId11"/>
            </p:custDataLst>
          </p:nvPr>
        </p:nvSpPr>
        <p:spPr bwMode="auto">
          <a:xfrm>
            <a:off x="2705100" y="5405438"/>
            <a:ext cx="609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chemeClr val="tx1"/>
                </a:solidFill>
                <a:sym typeface="+mn-lt"/>
              </a:rPr>
              <a:t>Empresas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AR" sz="1200" dirty="0">
                <a:solidFill>
                  <a:schemeClr val="tx1"/>
                </a:solidFill>
                <a:sym typeface="+mn-lt"/>
              </a:rPr>
              <a:t>(miles)</a:t>
            </a:r>
            <a:endParaRPr lang="en-U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2" name="Rectangle 31"/>
          <p:cNvSpPr/>
          <p:nvPr>
            <p:custDataLst>
              <p:tags r:id="rId12"/>
            </p:custDataLst>
          </p:nvPr>
        </p:nvSpPr>
        <p:spPr bwMode="gray">
          <a:xfrm>
            <a:off x="2803525" y="1352550"/>
            <a:ext cx="414338" cy="274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338" tIns="0" rIns="333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8B0FE4A-7E44-4758-8381-3DEA3B319D8F}" type="datetime'''''''''''''6''''''''''55'''''''''''">
              <a:rPr lang="en-US" altLang="en-US" b="1">
                <a:solidFill>
                  <a:schemeClr val="tx1"/>
                </a:solidFill>
                <a:sym typeface="+mn-lt"/>
              </a:rPr>
              <a:pPr/>
              <a:t>655</a:t>
            </a:fld>
            <a:endParaRPr lang="en-US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13"/>
            </p:custDataLst>
          </p:nvPr>
        </p:nvSpPr>
        <p:spPr bwMode="gray">
          <a:xfrm>
            <a:off x="2876550" y="5103813"/>
            <a:ext cx="268288" cy="212725"/>
          </a:xfrm>
          <a:prstGeom prst="rect">
            <a:avLst/>
          </a:prstGeom>
          <a:solidFill>
            <a:srgbClr val="96969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63898EB-69C8-4250-887D-FEA7FFE8A0B5}" type="datetime'''''''1%'''''''''''''''">
              <a:rPr lang="en-US" altLang="en-US" sz="1400">
                <a:solidFill>
                  <a:schemeClr val="tx1"/>
                </a:solidFill>
              </a:rPr>
              <a:pPr/>
              <a:t>1%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127" name="Rectangle 126"/>
          <p:cNvSpPr/>
          <p:nvPr>
            <p:custDataLst>
              <p:tags r:id="rId14"/>
            </p:custDataLst>
          </p:nvPr>
        </p:nvSpPr>
        <p:spPr bwMode="gray">
          <a:xfrm>
            <a:off x="4056063" y="1352550"/>
            <a:ext cx="357188" cy="2746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338" tIns="0" rIns="333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DD39D4F-9038-461F-979B-70756A9ACA39}" type="datetime'''''''''''''''''''6'''''''">
              <a:rPr lang="en-US" altLang="en-US" b="1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</a:t>
            </a:fld>
            <a:r>
              <a:rPr lang="en-US" altLang="en-US" b="1" dirty="0">
                <a:solidFill>
                  <a:schemeClr val="tx1"/>
                </a:solidFill>
                <a:sym typeface="+mn-lt"/>
              </a:rPr>
              <a:t>,4</a:t>
            </a:r>
            <a:endParaRPr lang="en-US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6" name="Rectangle 125"/>
          <p:cNvSpPr/>
          <p:nvPr>
            <p:custDataLst>
              <p:tags r:id="rId15"/>
            </p:custDataLst>
          </p:nvPr>
        </p:nvSpPr>
        <p:spPr bwMode="auto">
          <a:xfrm>
            <a:off x="3760788" y="5405438"/>
            <a:ext cx="94773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0C18687-4A67-4994-8199-6D10A57ACCDF}" type="datetime'''''''''Emp''''leo F''''o''''r''''''''m''''''a''l'''''''''">
              <a:rPr lang="en-US" altLang="en-US" sz="1200">
                <a:solidFill>
                  <a:schemeClr val="tx1"/>
                </a:solidFill>
              </a:rPr>
              <a:pPr/>
              <a:t>Empleo Formal</a:t>
            </a:fld>
            <a:endParaRPr lang="en-US" sz="1200" dirty="0">
              <a:solidFill>
                <a:schemeClr val="tx1"/>
              </a:solidFill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7230" y="1014245"/>
            <a:ext cx="5274897" cy="271281"/>
            <a:chOff x="579795" y="1075998"/>
            <a:chExt cx="4279920" cy="146699"/>
          </a:xfrm>
        </p:grpSpPr>
        <p:sp>
          <p:nvSpPr>
            <p:cNvPr id="43" name="CuadroTexto 113"/>
            <p:cNvSpPr txBox="1"/>
            <p:nvPr/>
          </p:nvSpPr>
          <p:spPr>
            <a:xfrm>
              <a:off x="647741" y="1075998"/>
              <a:ext cx="4211974" cy="124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1500" b="1" dirty="0"/>
                <a:t>Participación de PyMEs exportadoras en empresas y empleo</a:t>
              </a:r>
              <a:endParaRPr lang="es-ES" sz="1500" b="1" dirty="0"/>
            </a:p>
          </p:txBody>
        </p:sp>
        <p:cxnSp>
          <p:nvCxnSpPr>
            <p:cNvPr id="44" name="Conector recto 198"/>
            <p:cNvCxnSpPr/>
            <p:nvPr/>
          </p:nvCxnSpPr>
          <p:spPr>
            <a:xfrm flipV="1">
              <a:off x="579795" y="1222447"/>
              <a:ext cx="4019419" cy="25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3" name="Object 92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549592558"/>
              </p:ext>
            </p:extLst>
          </p:nvPr>
        </p:nvGraphicFramePr>
        <p:xfrm>
          <a:off x="6208422" y="1601728"/>
          <a:ext cx="3248156" cy="147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3" name="Chart" r:id="rId31" imgW="3248156" imgH="1476493" progId="MSGraph.Chart.8">
                  <p:embed followColorScheme="full"/>
                </p:oleObj>
              </mc:Choice>
              <mc:Fallback>
                <p:oleObj name="Chart" r:id="rId31" imgW="3248156" imgH="147649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208422" y="1601728"/>
                        <a:ext cx="3248156" cy="1476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Rectangle 113"/>
          <p:cNvSpPr/>
          <p:nvPr>
            <p:custDataLst>
              <p:tags r:id="rId17"/>
            </p:custDataLst>
          </p:nvPr>
        </p:nvSpPr>
        <p:spPr bwMode="gray">
          <a:xfrm>
            <a:off x="9199563" y="1416050"/>
            <a:ext cx="307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124E627-30D9-4207-9DFC-BA197473C077}" type="datetime'''4''''''''''''''''''''0'''''''''''''">
              <a:rPr lang="en-US" altLang="en-US" sz="14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r>
              <a:rPr lang="en-US" altLang="en-US" sz="1400" dirty="0">
                <a:solidFill>
                  <a:schemeClr val="tx1"/>
                </a:solidFill>
                <a:sym typeface="+mn-lt"/>
              </a:rPr>
              <a:t>%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8" name="Rectangle 107"/>
          <p:cNvSpPr/>
          <p:nvPr>
            <p:custDataLst>
              <p:tags r:id="rId18"/>
            </p:custDataLst>
          </p:nvPr>
        </p:nvSpPr>
        <p:spPr bwMode="gray">
          <a:xfrm>
            <a:off x="6932613" y="1416050"/>
            <a:ext cx="307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414AF42-F6E9-4829-85F1-31C1A5530577}" type="datetime'''''''''''''''''''''''''''''''''''''''''''''''1''''''0'''''">
              <a:rPr lang="en-US" altLang="en-US" sz="14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</a:t>
            </a:fld>
            <a:r>
              <a:rPr lang="en-US" altLang="en-US" sz="1400" dirty="0">
                <a:solidFill>
                  <a:schemeClr val="tx1"/>
                </a:solidFill>
                <a:sym typeface="+mn-lt"/>
              </a:rPr>
              <a:t>%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2" name="Rectangle 111"/>
          <p:cNvSpPr/>
          <p:nvPr>
            <p:custDataLst>
              <p:tags r:id="rId19"/>
            </p:custDataLst>
          </p:nvPr>
        </p:nvSpPr>
        <p:spPr bwMode="gray">
          <a:xfrm>
            <a:off x="8447088" y="1416050"/>
            <a:ext cx="307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EDA5BCD-FE33-4F22-BD52-711F2E7267FF}" type="datetime'''''''''''''''''3''0'''''''''''''''''">
              <a:rPr lang="en-US" altLang="en-US" sz="14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r>
              <a:rPr lang="en-US" altLang="en-US" sz="1400" dirty="0">
                <a:solidFill>
                  <a:schemeClr val="tx1"/>
                </a:solidFill>
                <a:sym typeface="+mn-lt"/>
              </a:rPr>
              <a:t>%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0" name="Rectangle 109"/>
          <p:cNvSpPr/>
          <p:nvPr>
            <p:custDataLst>
              <p:tags r:id="rId20"/>
            </p:custDataLst>
          </p:nvPr>
        </p:nvSpPr>
        <p:spPr bwMode="gray">
          <a:xfrm>
            <a:off x="7758112" y="1416050"/>
            <a:ext cx="1809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49341E7-D250-460A-B5BF-F33610877633}" type="datetime'''''2''''''''''''''''''''''''''''''''''''0'''">
              <a:rPr lang="en-US" altLang="en-US" sz="1400" smtClean="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</a:t>
            </a:fld>
            <a:r>
              <a:rPr lang="en-US" altLang="en-US" sz="1400" dirty="0">
                <a:solidFill>
                  <a:schemeClr val="tx1"/>
                </a:solidFill>
                <a:sym typeface="+mn-lt"/>
              </a:rPr>
              <a:t>%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6" name="Rectangle 105"/>
          <p:cNvSpPr/>
          <p:nvPr>
            <p:custDataLst>
              <p:tags r:id="rId21"/>
            </p:custDataLst>
          </p:nvPr>
        </p:nvSpPr>
        <p:spPr bwMode="gray">
          <a:xfrm>
            <a:off x="6289675" y="1416050"/>
            <a:ext cx="904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91D457-C542-4BF8-AE37-00FA321FC2B1}" type="datetime'0'''''''''''''''''''''">
              <a:rPr lang="en-US" altLang="en-US" sz="1400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4" name="Rectangle 93"/>
          <p:cNvSpPr/>
          <p:nvPr>
            <p:custDataLst>
              <p:tags r:id="rId22"/>
            </p:custDataLst>
          </p:nvPr>
        </p:nvSpPr>
        <p:spPr bwMode="auto">
          <a:xfrm>
            <a:off x="5530850" y="1831975"/>
            <a:ext cx="7223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88A884E-F090-407A-AAE9-2A957E3E3D94}" type="datetime'A''rg''''''''e''''''n''''t''''i''''''''''''''n''''a'''">
              <a:rPr lang="en-US" altLang="en-US" sz="1400" b="1">
                <a:solidFill>
                  <a:schemeClr val="tx1"/>
                </a:solidFill>
                <a:sym typeface="+mn-lt"/>
              </a:rPr>
              <a:pPr/>
              <a:t>Argentina</a:t>
            </a:fld>
            <a:endParaRPr lang="en-US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95" name="Rectangle 94"/>
          <p:cNvSpPr/>
          <p:nvPr>
            <p:custDataLst>
              <p:tags r:id="rId23"/>
            </p:custDataLst>
          </p:nvPr>
        </p:nvSpPr>
        <p:spPr bwMode="auto">
          <a:xfrm>
            <a:off x="6051550" y="2127250"/>
            <a:ext cx="20161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tx1"/>
                </a:solidFill>
              </a:rPr>
              <a:t>UE</a:t>
            </a:r>
            <a:endParaRPr lang="en-US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3" name="Rectangle 102"/>
          <p:cNvSpPr/>
          <p:nvPr>
            <p:custDataLst>
              <p:tags r:id="rId24"/>
            </p:custDataLst>
          </p:nvPr>
        </p:nvSpPr>
        <p:spPr bwMode="auto">
          <a:xfrm>
            <a:off x="5829300" y="2717800"/>
            <a:ext cx="4238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CB998F2-2159-41C0-89F8-6689D9192455}" type="datetime'''Ja''''''''''p''''''''''''''ó''''''''''''''''''''''''n'''''''">
              <a:rPr lang="en-US" altLang="en-US" sz="1400">
                <a:solidFill>
                  <a:schemeClr val="tx1"/>
                </a:solidFill>
              </a:rPr>
              <a:pPr/>
              <a:t>Japón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96" name="Rectangle 95"/>
          <p:cNvSpPr/>
          <p:nvPr>
            <p:custDataLst>
              <p:tags r:id="rId25"/>
            </p:custDataLst>
          </p:nvPr>
        </p:nvSpPr>
        <p:spPr bwMode="auto">
          <a:xfrm>
            <a:off x="5829300" y="2422525"/>
            <a:ext cx="4238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10BBCD9-5F87-4CD6-AD9C-2CA42D161C65}" type="datetime'''''''''''''''''''''''''''C''''or''''''''e''''''a'''''''">
              <a:rPr lang="en-US" altLang="en-US" sz="1400">
                <a:solidFill>
                  <a:schemeClr val="tx1"/>
                </a:solidFill>
              </a:rPr>
              <a:pPr/>
              <a:t>Corea</a:t>
            </a:fld>
            <a:endParaRPr lang="en-US" sz="1400">
              <a:solidFill>
                <a:schemeClr val="tx1"/>
              </a:solidFill>
              <a:sym typeface="+mn-lt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514970" y="1018367"/>
            <a:ext cx="4197066" cy="271281"/>
            <a:chOff x="579795" y="1075998"/>
            <a:chExt cx="4279920" cy="146699"/>
          </a:xfrm>
        </p:grpSpPr>
        <p:sp>
          <p:nvSpPr>
            <p:cNvPr id="124" name="CuadroTexto 113"/>
            <p:cNvSpPr txBox="1"/>
            <p:nvPr/>
          </p:nvSpPr>
          <p:spPr>
            <a:xfrm>
              <a:off x="647741" y="1075998"/>
              <a:ext cx="4211974" cy="1248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AR" sz="1500" b="1" dirty="0"/>
                <a:t>Participación de PyMEs en las exportaciones</a:t>
              </a:r>
              <a:endParaRPr lang="es-ES" sz="1500" b="1" dirty="0"/>
            </a:p>
          </p:txBody>
        </p:sp>
        <p:cxnSp>
          <p:nvCxnSpPr>
            <p:cNvPr id="125" name="Conector recto 198"/>
            <p:cNvCxnSpPr/>
            <p:nvPr/>
          </p:nvCxnSpPr>
          <p:spPr>
            <a:xfrm flipV="1">
              <a:off x="579795" y="1222447"/>
              <a:ext cx="4019419" cy="25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Conector recto 198"/>
          <p:cNvCxnSpPr/>
          <p:nvPr/>
        </p:nvCxnSpPr>
        <p:spPr>
          <a:xfrm flipV="1">
            <a:off x="5565930" y="3255518"/>
            <a:ext cx="3941608" cy="462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40 CuadroTexto"/>
          <p:cNvSpPr txBox="1"/>
          <p:nvPr/>
        </p:nvSpPr>
        <p:spPr>
          <a:xfrm>
            <a:off x="5965742" y="3001576"/>
            <a:ext cx="3431352" cy="24622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000" dirty="0">
                <a:solidFill>
                  <a:prstClr val="black"/>
                </a:solidFill>
              </a:rPr>
              <a:t>Fuente: Secretaría de Transformación Productiva (Min. </a:t>
            </a:r>
            <a:r>
              <a:rPr lang="es-AR" sz="1000" dirty="0" err="1">
                <a:solidFill>
                  <a:prstClr val="black"/>
                </a:solidFill>
              </a:rPr>
              <a:t>Prod</a:t>
            </a:r>
            <a:r>
              <a:rPr lang="es-AR" sz="1000" dirty="0">
                <a:solidFill>
                  <a:prstClr val="black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76970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73"/>
          <p:cNvSpPr txBox="1"/>
          <p:nvPr/>
        </p:nvSpPr>
        <p:spPr>
          <a:xfrm>
            <a:off x="426811" y="-5676"/>
            <a:ext cx="9056068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 que se han tomado a fin de facilitar el comercio exterior	</a:t>
            </a:r>
          </a:p>
        </p:txBody>
      </p:sp>
      <p:sp>
        <p:nvSpPr>
          <p:cNvPr id="16" name="CuadroTexto 21"/>
          <p:cNvSpPr txBox="1"/>
          <p:nvPr/>
        </p:nvSpPr>
        <p:spPr>
          <a:xfrm>
            <a:off x="285651" y="1545104"/>
            <a:ext cx="9338388" cy="424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Liberacion del tipo de cambio.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Eliminación parcial de las retenciones.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Extensión del plazo de ingreso de divisas.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Incremento en las alícuotas de reintegros para determinados productos.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Mayor acceso al financiamiento.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Mayor actividad en negociaciones internacionales para la firma de acuerdos y TLC.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Ley pyme.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Creación de la VUCE (reducción del 50% del tiempo y 3% del costo).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Exporta </a:t>
            </a: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Simple.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73"/>
          <p:cNvSpPr txBox="1"/>
          <p:nvPr/>
        </p:nvSpPr>
        <p:spPr>
          <a:xfrm>
            <a:off x="426811" y="-5676"/>
            <a:ext cx="9056068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Cuestiones a tener en cuenta al momento de querer comenzar a exportar</a:t>
            </a:r>
          </a:p>
        </p:txBody>
      </p:sp>
      <p:sp>
        <p:nvSpPr>
          <p:cNvPr id="16" name="CuadroTexto 21"/>
          <p:cNvSpPr txBox="1"/>
          <p:nvPr/>
        </p:nvSpPr>
        <p:spPr>
          <a:xfrm>
            <a:off x="285651" y="1129468"/>
            <a:ext cx="9338388" cy="579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El comercio exterior es un trabajo a mediano y largo plazo.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Debe ser una elección y no una alternativa.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La competencia se multiplica.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Buscar diferenciación.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Capacidad productiva.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Normas de calidad y certificaciones.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Tendencias.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E-</a:t>
            </a:r>
            <a:r>
              <a:rPr lang="es-AR" sz="2000" dirty="0" err="1">
                <a:solidFill>
                  <a:prstClr val="black"/>
                </a:solidFill>
                <a:latin typeface="Calibri"/>
                <a:sym typeface="Calibri"/>
              </a:rPr>
              <a:t>commerce</a:t>
            </a:r>
            <a:r>
              <a:rPr lang="es-AR" sz="2000" dirty="0">
                <a:solidFill>
                  <a:prstClr val="black"/>
                </a:solidFill>
                <a:latin typeface="Calibri"/>
                <a:sym typeface="Calibri"/>
              </a:rPr>
              <a:t>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lang="es-AR" dirty="0">
              <a:solidFill>
                <a:prstClr val="black"/>
              </a:solidFill>
              <a:latin typeface="Calibri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70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73"/>
          <p:cNvSpPr txBox="1"/>
          <p:nvPr/>
        </p:nvSpPr>
        <p:spPr>
          <a:xfrm>
            <a:off x="426811" y="-5676"/>
            <a:ext cx="9056068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Errores mas comunes cometidos por las </a:t>
            </a:r>
            <a:r>
              <a:rPr kumimoji="0" lang="es-E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pymex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16" name="CuadroTexto 21"/>
          <p:cNvSpPr txBox="1"/>
          <p:nvPr/>
        </p:nvSpPr>
        <p:spPr>
          <a:xfrm>
            <a:off x="285651" y="1545104"/>
            <a:ext cx="9338388" cy="441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Incumplimiento en la cadena de suministro.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Remarcación de precios de exportación.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Baja adaptabilidad a las exigencias de los mercados internacionales.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Escasez de financiamiento.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Desatención de cuestiones culturales del importador.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lang="es-AR" sz="2200" dirty="0">
                <a:solidFill>
                  <a:prstClr val="black"/>
                </a:solidFill>
                <a:latin typeface="Calibri"/>
                <a:sym typeface="Calibri"/>
              </a:rPr>
              <a:t>Baja diversificación de mercados y clientes.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Confundir inversión con gasto.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3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73"/>
          <p:cNvSpPr txBox="1"/>
          <p:nvPr/>
        </p:nvSpPr>
        <p:spPr>
          <a:xfrm>
            <a:off x="426811" y="-5676"/>
            <a:ext cx="9056068" cy="678040"/>
          </a:xfrm>
          <a:prstGeom prst="rect">
            <a:avLst/>
          </a:prstGeom>
          <a:noFill/>
          <a:ln>
            <a:noFill/>
          </a:ln>
        </p:spPr>
        <p:txBody>
          <a:bodyPr lIns="82939" tIns="82939" rIns="82939" bIns="8293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Herramientas, programas y regímenes para aumentar la competitividad de las pymes	</a:t>
            </a:r>
          </a:p>
        </p:txBody>
      </p:sp>
      <p:sp>
        <p:nvSpPr>
          <p:cNvPr id="16" name="CuadroTexto 21"/>
          <p:cNvSpPr txBox="1"/>
          <p:nvPr/>
        </p:nvSpPr>
        <p:spPr>
          <a:xfrm>
            <a:off x="285651" y="1545104"/>
            <a:ext cx="9338388" cy="504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PAC: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ANR de hasta $400.000 (60%).</a:t>
            </a:r>
            <a:r>
              <a:rPr lang="es-ES" dirty="0">
                <a:solidFill>
                  <a:prstClr val="black"/>
                </a:solidFill>
                <a:sym typeface="Calibri"/>
              </a:rPr>
              <a:t> </a:t>
            </a:r>
            <a:r>
              <a:rPr lang="es-ES" dirty="0" err="1">
                <a:solidFill>
                  <a:prstClr val="black"/>
                </a:solidFill>
                <a:sym typeface="Calibri"/>
              </a:rPr>
              <a:t>Serv</a:t>
            </a:r>
            <a:r>
              <a:rPr lang="es-ES" dirty="0">
                <a:solidFill>
                  <a:prstClr val="black"/>
                </a:solidFill>
                <a:sym typeface="Calibri"/>
              </a:rPr>
              <a:t>. Prof., Capacitaciones, Certificaciones, etc.</a:t>
            </a:r>
          </a:p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Experto Pyme: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cubre el 100% de los honorarios de un especialista.</a:t>
            </a:r>
          </a:p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lang="es-AR" b="1" dirty="0">
                <a:solidFill>
                  <a:prstClr val="black"/>
                </a:solidFill>
                <a:sym typeface="Calibri"/>
              </a:rPr>
              <a:t>Pymes D: </a:t>
            </a:r>
            <a:r>
              <a:rPr lang="es-AR" dirty="0">
                <a:solidFill>
                  <a:prstClr val="black"/>
                </a:solidFill>
                <a:sym typeface="Calibri"/>
              </a:rPr>
              <a:t>Cubre el 90% del honorario (hasta $15.000), vinculado al diseño.</a:t>
            </a:r>
          </a:p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lang="es-AR" b="1" dirty="0">
                <a:solidFill>
                  <a:prstClr val="black"/>
                </a:solidFill>
                <a:sym typeface="Calibri"/>
              </a:rPr>
              <a:t>SGP: </a:t>
            </a:r>
            <a:r>
              <a:rPr lang="es-AR" dirty="0">
                <a:solidFill>
                  <a:prstClr val="black"/>
                </a:solidFill>
                <a:sym typeface="Calibri"/>
              </a:rPr>
              <a:t>Evita el pago de arancel de importación en destino.</a:t>
            </a:r>
          </a:p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lang="es-AR" b="1" dirty="0">
                <a:solidFill>
                  <a:prstClr val="black"/>
                </a:solidFill>
                <a:sym typeface="Calibri"/>
              </a:rPr>
              <a:t>Importación temporal: </a:t>
            </a:r>
            <a:r>
              <a:rPr lang="es-AR" dirty="0">
                <a:solidFill>
                  <a:prstClr val="black"/>
                </a:solidFill>
                <a:sym typeface="Calibri"/>
              </a:rPr>
              <a:t>Evita el pago de arancel en Argentina.</a:t>
            </a:r>
          </a:p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lang="es-AR" b="1" dirty="0">
                <a:solidFill>
                  <a:prstClr val="black"/>
                </a:solidFill>
                <a:sym typeface="Calibri"/>
              </a:rPr>
              <a:t>Resolución 256: </a:t>
            </a:r>
            <a:r>
              <a:rPr lang="es-AR" dirty="0">
                <a:solidFill>
                  <a:prstClr val="black"/>
                </a:solidFill>
                <a:sym typeface="Calibri"/>
              </a:rPr>
              <a:t>0% de arancel para </a:t>
            </a:r>
            <a:r>
              <a:rPr lang="es-ES" dirty="0">
                <a:solidFill>
                  <a:prstClr val="black"/>
                </a:solidFill>
                <a:sym typeface="Calibri"/>
              </a:rPr>
              <a:t>nuevas líneas de producción completas y autónomas.</a:t>
            </a:r>
            <a:endParaRPr lang="es-AR" dirty="0">
              <a:solidFill>
                <a:prstClr val="black"/>
              </a:solidFill>
              <a:sym typeface="Calibri"/>
            </a:endParaRPr>
          </a:p>
          <a:p>
            <a:pPr marL="619862" lvl="1" indent="-162662">
              <a:lnSpc>
                <a:spcPct val="114000"/>
              </a:lnSpc>
              <a:spcBef>
                <a:spcPts val="600"/>
              </a:spcBef>
              <a:buClr>
                <a:srgbClr val="00B0F0"/>
              </a:buClr>
              <a:buFont typeface="Arial" charset="0"/>
              <a:buChar char="•"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Fonapyme:</a:t>
            </a:r>
            <a:r>
              <a:rPr lang="es-ES" b="1" dirty="0"/>
              <a:t> </a:t>
            </a:r>
            <a:r>
              <a:rPr lang="es-ES" dirty="0"/>
              <a:t>Máquinas y equipos por hasta $2 millones con una tasa fija del 8% anual. Capital de trabajo hasta $1.5 millones  con una tasa del 10%.</a:t>
            </a:r>
            <a:endParaRPr kumimoji="0" lang="es-A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Sumar valor: </a:t>
            </a:r>
            <a:r>
              <a:rPr kumimoji="0" lang="es-A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Reintegro del 80% hasta $180.000 de los costos de una </a:t>
            </a:r>
            <a:r>
              <a:rPr kumimoji="0" lang="es-AR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cert</a:t>
            </a:r>
            <a:r>
              <a:rPr kumimoji="0" lang="es-A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. oficial de calidad.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Mi galpón: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Hasta $35 millones. Tasa 13%.</a:t>
            </a: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r>
              <a:rPr kumimoji="0" lang="es-A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Fontar</a:t>
            </a: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: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ANR $4.8 millones (80%) para I+D.</a:t>
            </a:r>
          </a:p>
          <a:p>
            <a:pPr marR="0" lvl="1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619862" marR="0" lvl="1" indent="-162662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Arial" charset="0"/>
              <a:buChar char="•"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754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  <p:tag name="BACKGROUNDINTENSITY" val="LIGHT"/>
  <p:tag name="BACKGROUNDCOLOR" val="16777215"/>
  <p:tag name="THINKCELLPRESENTATIONDONOTDELETE" val="&lt;?xml version=&quot;1.0&quot; encoding=&quot;UTF-16&quot; standalone=&quot;yes&quot;?&gt;&lt;root reqver=&quot;23045&quot;&gt;&lt;version val=&quot;2509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Z1LyLgQBu1bHtUXL2N5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O3cNYSSlG9DEAQjUoH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EuArvRIWu9bJERCe9h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La0gX9RjyBgzn1eC5x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GnQL0QRFCZBsOXOajl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3ds2DRT8u6QR8QI1F2Z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POoYigSAWMBTF10h8Y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v9vy4NQI.gkqiGp0GU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UreN2VRL2uj0pweaoA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iNl36KSjeKd7JJzCFXW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8H3rcTSfyqMlDk_ejD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vPW.izQne5KRKXWkzzb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MdZKcUSZCP09MfNFKRl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8TJhdSREuh9yWF2Wjw1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ncjocUTqiKu74XmGxI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4HpTiSRIWkxTXO8Sh9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gMw704Rgatfy5DdPRF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BI0Ly9SympqT9yGuLY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YpLdGuQ8GOHhWmXSE9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43DsI3SN2wMJ3JYGESO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58i0F9SY6sZihDjxkr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fnpPcnTzmeIqL4Wjir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RBSQlOSW.atOBSJphCB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EsgMlySNq6EgsYpz5W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PNsXkSTpuhPZb1nfAFW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kKJBzsQYO9tC_qd952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iD9VIiQ2m1wHyu424G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08QN2FT4O5_C9Sfw.I2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FiTy3tSlCViZ9HIh6Sp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6Fttl4R6a1CnThyiq3r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3T8omZTImPhtFYFblG_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WNZpmNSJykR4mVtV1Sk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h21utRSR2LvTF.Tett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_TD7zFSG6l75fUicwnE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7n7nMdTFO.awkxVRWm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rPXsnTTqWuYB1LB_x99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PEGXUwT0S.N_PUNYNb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rmDySzSp6o.L5W2uQx5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lI3lgKTEiV9Z._yqNBV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BqFL_WRxetYOqb_9Y2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ATZcnLSq6LHaynZHJ7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c9w1r7TKmenh3nI_E2W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.yTlgGTjW6LU1.4ISbP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dcmsYuTHybJoTZvnH2T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qjDQm8QWey7TLP.UAl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5xZ2kgTsahm6P1sN0G6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laZwaQRGee1iS_udDX.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CnuCBoTSGIX6Hs0cmX.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Z26dfSSAKhmTddIKr73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yUIp2OTgqNs1OsHEKGf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gy2mVzTQOcK6h3nR_hO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5UrUYNTvOuSYbUmp9S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8YW85MQBC2HIgrbIHy9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eXKINhTCmdS4UMqBx92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HLCExxTEOd3NMCOMtC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7ODvXsSCqxSkpsiXNq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_QiX9_Q2iPEjhaKXWd5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x3Nq48R6SpFfraLVF5Y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.helb6SlOSHHo89tRyE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Jw9TZIQxWQJpaw1Lyb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h_aEWARWajQd.mDT6_J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HtJzmITUC_urIMqMtbh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hriK30QMS8HrL_1nvEJ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TdWrxFQt.Hu9_sFbHcd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w4.4uZT4Of95p6OLHsP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d9qxQhQIS3Can5SLGsQ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.q3nY2Sw2aC9IaxOFxF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z_8IjZRkqWtAQG6IFTZ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gy2mVzTQOcK6h3nR_h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3vV7ixQ06NHGRuPyR9c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S5OSyuTi6lDKOgsB_J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hLhsXOSRiBhm9VTpjnS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Lrg1TnQT.7fzCrUwmXp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vurJczS3q3qoU1JoAs0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QZYlZaRL6cMQJTfF3tZ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9Hu5gWQA.nK8szkN8dZ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eNn61xRyqGQc0lWB0UW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BNKIgCR7y.Cl0d9j1RV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w36cYBQjKPTsJq8nJY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0xKoJbS0Ci4PJwvAFhm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D3vpRCRl6qFFNowifYZ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DP2QguTtqj53BMr5m18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zp.gxRn6sLdbP6bBRb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8Ft_CSvC.jCIMEoXcM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y_NLQeQDO_v_5pZhsCl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I8HvJ0RTmqYIMhSmmjw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slFdDCQlG8K0qo_lQUf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C3cFHCR7ODHaqbQsKMC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hcQFOQQgSkc1kpQ1gJ4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nTbD.gTi2EmXrSenoT9w"/>
</p:tagLst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59998</TotalTime>
  <Words>1478</Words>
  <Application>Microsoft Office PowerPoint</Application>
  <PresentationFormat>A4 (210 x 297 mm)</PresentationFormat>
  <Paragraphs>269</Paragraphs>
  <Slides>15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Argentina Negra Cursiva</vt:lpstr>
      <vt:lpstr>Arial</vt:lpstr>
      <vt:lpstr>Calibri</vt:lpstr>
      <vt:lpstr>Calibri Light</vt:lpstr>
      <vt:lpstr>2_Diseño personalizado</vt:lpstr>
      <vt:lpstr>3_Diseño personalizado</vt:lpstr>
      <vt:lpstr>4_Diseño personalizado</vt:lpstr>
      <vt:lpstr>think-cell Slide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ASalerno</dc:creator>
  <cp:lastModifiedBy>Patricio Pizzoglio</cp:lastModifiedBy>
  <cp:revision>3724</cp:revision>
  <cp:lastPrinted>2016-12-12T17:58:01Z</cp:lastPrinted>
  <dcterms:created xsi:type="dcterms:W3CDTF">2015-02-27T16:11:15Z</dcterms:created>
  <dcterms:modified xsi:type="dcterms:W3CDTF">2017-05-23T14:35:12Z</dcterms:modified>
</cp:coreProperties>
</file>